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ontserrat"/>
      <p:regular r:id="rId31"/>
      <p:bold r:id="rId32"/>
      <p:italic r:id="rId33"/>
      <p:boldItalic r:id="rId34"/>
    </p:embeddedFont>
    <p:embeddedFont>
      <p:font typeface="Montserrat Light"/>
      <p:regular r:id="rId35"/>
      <p:bold r:id="rId36"/>
      <p:italic r:id="rId37"/>
      <p:boldItalic r:id="rId38"/>
    </p:embeddedFont>
    <p:embeddedFont>
      <p:font typeface="Barlow"/>
      <p:regular r:id="rId39"/>
      <p:bold r:id="rId40"/>
      <p:italic r:id="rId41"/>
      <p:boldItalic r:id="rId42"/>
    </p:embeddedFont>
    <p:embeddedFont>
      <p:font typeface="DM Serif Display"/>
      <p:regular r:id="rId43"/>
      <p: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798BEC1-73C4-43EF-9B0C-18FC3C9F6964}">
  <a:tblStyle styleId="{A798BEC1-73C4-43EF-9B0C-18FC3C9F69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bold.fntdata"/><Relationship Id="rId20" Type="http://schemas.openxmlformats.org/officeDocument/2006/relationships/slide" Target="slides/slide14.xml"/><Relationship Id="rId42" Type="http://schemas.openxmlformats.org/officeDocument/2006/relationships/font" Target="fonts/Barlow-boldItalic.fntdata"/><Relationship Id="rId41" Type="http://schemas.openxmlformats.org/officeDocument/2006/relationships/font" Target="fonts/Barlow-italic.fntdata"/><Relationship Id="rId22" Type="http://schemas.openxmlformats.org/officeDocument/2006/relationships/slide" Target="slides/slide16.xml"/><Relationship Id="rId44" Type="http://schemas.openxmlformats.org/officeDocument/2006/relationships/font" Target="fonts/DMSerifDisplay-italic.fntdata"/><Relationship Id="rId21" Type="http://schemas.openxmlformats.org/officeDocument/2006/relationships/slide" Target="slides/slide15.xml"/><Relationship Id="rId43" Type="http://schemas.openxmlformats.org/officeDocument/2006/relationships/font" Target="fonts/DMSerifDisplay-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MontserratLight-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MontserratLight-italic.fntdata"/><Relationship Id="rId14" Type="http://schemas.openxmlformats.org/officeDocument/2006/relationships/slide" Target="slides/slide8.xml"/><Relationship Id="rId36" Type="http://schemas.openxmlformats.org/officeDocument/2006/relationships/font" Target="fonts/MontserratLight-bold.fntdata"/><Relationship Id="rId17" Type="http://schemas.openxmlformats.org/officeDocument/2006/relationships/slide" Target="slides/slide11.xml"/><Relationship Id="rId39" Type="http://schemas.openxmlformats.org/officeDocument/2006/relationships/font" Target="fonts/Barlow-regular.fntdata"/><Relationship Id="rId16" Type="http://schemas.openxmlformats.org/officeDocument/2006/relationships/slide" Target="slides/slide10.xml"/><Relationship Id="rId38" Type="http://schemas.openxmlformats.org/officeDocument/2006/relationships/font" Target="fonts/Montserrat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845a7d1c9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845a7d1c9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845a7d1c9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845a7d1c9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845a7d1c9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845a7d1c9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845a7d1c9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845a7d1c9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845a7d1c9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845a7d1c9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8cd0dbb4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8cd0dbb4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891a2a10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891a2a10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8845a7d1c9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845a7d1c9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845a7d1c9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845a7d1c9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891a2a10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891a2a10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8845a7d1c9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845a7d1c9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845a7d1c9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845a7d1c9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891a2a10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891a2a10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891a2a10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891a2a10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845a7d1c9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845a7d1c9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891a2a10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891a2a10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845a7d1c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845a7d1c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891a2a1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891a2a1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845a7d1c9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845a7d1c9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891a2a10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891a2a10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891a2a10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891a2a10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891a2a10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891a2a10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891a2a1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891a2a1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1188725" y="2380200"/>
            <a:ext cx="6766500" cy="16857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Accent">
  <p:cSld name="BLANK_3">
    <p:bg>
      <p:bgPr>
        <a:gradFill>
          <a:gsLst>
            <a:gs pos="0">
              <a:schemeClr val="accent5"/>
            </a:gs>
            <a:gs pos="50000">
              <a:schemeClr val="accent5"/>
            </a:gs>
            <a:gs pos="100000">
              <a:schemeClr val="accent6"/>
            </a:gs>
          </a:gsLst>
          <a:lin ang="1680027" scaled="0"/>
        </a:gradFill>
      </p:bgPr>
    </p:bg>
    <p:spTree>
      <p:nvGrpSpPr>
        <p:cNvPr id="50" name="Shape 50"/>
        <p:cNvGrpSpPr/>
        <p:nvPr/>
      </p:nvGrpSpPr>
      <p:grpSpPr>
        <a:xfrm>
          <a:off x="0" y="0"/>
          <a:ext cx="0" cy="0"/>
          <a:chOff x="0" y="0"/>
          <a:chExt cx="0" cy="0"/>
        </a:xfrm>
      </p:grpSpPr>
      <p:sp>
        <p:nvSpPr>
          <p:cNvPr id="51" name="Google Shape;51;p11"/>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White">
  <p:cSld name="BLANK_2">
    <p:bg>
      <p:bgPr>
        <a:gradFill>
          <a:gsLst>
            <a:gs pos="0">
              <a:schemeClr val="lt2"/>
            </a:gs>
            <a:gs pos="50000">
              <a:schemeClr val="lt1"/>
            </a:gs>
            <a:gs pos="100000">
              <a:schemeClr val="lt1"/>
            </a:gs>
          </a:gsLst>
          <a:lin ang="1680027" scaled="0"/>
        </a:gradFill>
      </p:bgPr>
    </p:bg>
    <p:spTree>
      <p:nvGrpSpPr>
        <p:cNvPr id="53" name="Shape 53"/>
        <p:cNvGrpSpPr/>
        <p:nvPr/>
      </p:nvGrpSpPr>
      <p:grpSpPr>
        <a:xfrm>
          <a:off x="0" y="0"/>
          <a:ext cx="0" cy="0"/>
          <a:chOff x="0" y="0"/>
          <a:chExt cx="0" cy="0"/>
        </a:xfrm>
      </p:grpSpPr>
      <p:sp>
        <p:nvSpPr>
          <p:cNvPr id="54" name="Google Shape;54;p1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Dark 2">
  <p:cSld name="BLANK_1">
    <p:spTree>
      <p:nvGrpSpPr>
        <p:cNvPr id="56" name="Shape 56"/>
        <p:cNvGrpSpPr/>
        <p:nvPr/>
      </p:nvGrpSpPr>
      <p:grpSpPr>
        <a:xfrm>
          <a:off x="0" y="0"/>
          <a:ext cx="0" cy="0"/>
          <a:chOff x="0" y="0"/>
          <a:chExt cx="0" cy="0"/>
        </a:xfrm>
      </p:grpSpPr>
      <p:sp>
        <p:nvSpPr>
          <p:cNvPr id="57" name="Google Shape;57;p1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
        <p:nvSpPr>
          <p:cNvPr id="58" name="Google Shape;58;p1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Dark 3">
  <p:cSld name="BLANK_1_1">
    <p:spTree>
      <p:nvGrpSpPr>
        <p:cNvPr id="59" name="Shape 59"/>
        <p:cNvGrpSpPr/>
        <p:nvPr/>
      </p:nvGrpSpPr>
      <p:grpSpPr>
        <a:xfrm>
          <a:off x="0" y="0"/>
          <a:ext cx="0" cy="0"/>
          <a:chOff x="0" y="0"/>
          <a:chExt cx="0" cy="0"/>
        </a:xfrm>
      </p:grpSpPr>
      <p:sp>
        <p:nvSpPr>
          <p:cNvPr id="60" name="Google Shape;60;p1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
        <p:nvSpPr>
          <p:cNvPr id="61" name="Google Shape;61;p14"/>
          <p:cNvSpPr/>
          <p:nvPr/>
        </p:nvSpPr>
        <p:spPr>
          <a:xfrm flipH="1" rot="5400000">
            <a:off x="-248212"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_1">
    <p:bg>
      <p:bgPr>
        <a:solidFill>
          <a:schemeClr val="dk1"/>
        </a:solidFill>
      </p:bgPr>
    </p:bg>
    <p:spTree>
      <p:nvGrpSpPr>
        <p:cNvPr id="62" name="Shape 62"/>
        <p:cNvGrpSpPr/>
        <p:nvPr/>
      </p:nvGrpSpPr>
      <p:grpSpPr>
        <a:xfrm>
          <a:off x="0" y="0"/>
          <a:ext cx="0" cy="0"/>
          <a:chOff x="0" y="0"/>
          <a:chExt cx="0" cy="0"/>
        </a:xfrm>
      </p:grpSpPr>
      <p:sp>
        <p:nvSpPr>
          <p:cNvPr id="63" name="Google Shape;63;p1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65" name="Shape 65"/>
        <p:cNvGrpSpPr/>
        <p:nvPr/>
      </p:nvGrpSpPr>
      <p:grpSpPr>
        <a:xfrm>
          <a:off x="0" y="0"/>
          <a:ext cx="0" cy="0"/>
          <a:chOff x="0" y="0"/>
          <a:chExt cx="0" cy="0"/>
        </a:xfrm>
      </p:grpSpPr>
      <p:sp>
        <p:nvSpPr>
          <p:cNvPr id="66" name="Google Shape;66;p1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1188725" y="3780303"/>
            <a:ext cx="6766500" cy="285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Google Shape;17;p4"/>
          <p:cNvSpPr/>
          <p:nvPr/>
        </p:nvSpPr>
        <p:spPr>
          <a:xfrm rot="5400000">
            <a:off x="2006359" y="-1980394"/>
            <a:ext cx="5136998" cy="9138285"/>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4"/>
          <p:cNvSpPr txBox="1"/>
          <p:nvPr>
            <p:ph idx="1" type="body"/>
          </p:nvPr>
        </p:nvSpPr>
        <p:spPr>
          <a:xfrm>
            <a:off x="1188725" y="1231800"/>
            <a:ext cx="6766500" cy="2679900"/>
          </a:xfrm>
          <a:prstGeom prst="rect">
            <a:avLst/>
          </a:prstGeom>
        </p:spPr>
        <p:txBody>
          <a:bodyPr anchorCtr="0" anchor="t" bIns="0" lIns="0" spcFirstLastPara="1" rIns="0" wrap="square" tIns="0">
            <a:noAutofit/>
          </a:bodyPr>
          <a:lstStyle>
            <a:lvl1pPr indent="-457200" lvl="0" marL="457200" rtl="0">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indent="-457200" lvl="1" marL="914400" rtl="0">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indent="-457200" lvl="2" marL="1371600" rtl="0">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indent="-457200" lvl="3" marL="1828800" rtl="0">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indent="-457200" lvl="4" marL="2286000" rtl="0">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indent="-457200" lvl="5" marL="2743200" rtl="0">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indent="-457200" lvl="6" marL="3200400" rtl="0">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indent="-457200" lvl="7" marL="3657600" rtl="0">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indent="-457200" lvl="8" marL="4114800" rtl="0">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p:txBody>
      </p:sp>
      <p:sp>
        <p:nvSpPr>
          <p:cNvPr id="19" name="Google Shape;19;p4"/>
          <p:cNvSpPr txBox="1"/>
          <p:nvPr/>
        </p:nvSpPr>
        <p:spPr>
          <a:xfrm>
            <a:off x="755988" y="1181777"/>
            <a:ext cx="463200" cy="68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a" sz="6000">
                <a:solidFill>
                  <a:schemeClr val="accent6"/>
                </a:solidFill>
                <a:latin typeface="DM Serif Display"/>
                <a:ea typeface="DM Serif Display"/>
                <a:cs typeface="DM Serif Display"/>
                <a:sym typeface="DM Serif Display"/>
              </a:rPr>
              <a:t>“</a:t>
            </a:r>
            <a:endParaRPr sz="6000">
              <a:solidFill>
                <a:schemeClr val="accent6"/>
              </a:solidFill>
              <a:latin typeface="DM Serif Display"/>
              <a:ea typeface="DM Serif Display"/>
              <a:cs typeface="DM Serif Display"/>
              <a:sym typeface="DM Serif Display"/>
            </a:endParaRPr>
          </a:p>
        </p:txBody>
      </p:sp>
      <p:sp>
        <p:nvSpPr>
          <p:cNvPr id="20" name="Google Shape;20;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4" name="Google Shape;24;p5"/>
          <p:cNvSpPr txBox="1"/>
          <p:nvPr>
            <p:ph idx="1" type="body"/>
          </p:nvPr>
        </p:nvSpPr>
        <p:spPr>
          <a:xfrm>
            <a:off x="1188725" y="2851925"/>
            <a:ext cx="6766500" cy="15675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indent="-330200" lvl="1" marL="914400" rtl="0">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indent="-330200" lvl="2" marL="1371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indent="-330200" lvl="3" marL="1828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indent="-330200" lvl="4" marL="22860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indent="-330200" lvl="5" marL="2743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indent="-330200" lvl="6" marL="32004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indent="-330200" lvl="7" marL="3657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indent="-330200" lvl="8" marL="4114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p:txBody>
      </p:sp>
      <p:sp>
        <p:nvSpPr>
          <p:cNvPr id="25" name="Google Shape;25;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6"/>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9" name="Google Shape;29;p6"/>
          <p:cNvSpPr txBox="1"/>
          <p:nvPr>
            <p:ph idx="1" type="body"/>
          </p:nvPr>
        </p:nvSpPr>
        <p:spPr>
          <a:xfrm>
            <a:off x="1188725"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0" name="Google Shape;30;p6"/>
          <p:cNvSpPr txBox="1"/>
          <p:nvPr>
            <p:ph idx="2" type="body"/>
          </p:nvPr>
        </p:nvSpPr>
        <p:spPr>
          <a:xfrm>
            <a:off x="4771764"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1" name="Google Shape;31;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7"/>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35" name="Google Shape;35;p7"/>
          <p:cNvSpPr txBox="1"/>
          <p:nvPr>
            <p:ph idx="1" type="body"/>
          </p:nvPr>
        </p:nvSpPr>
        <p:spPr>
          <a:xfrm>
            <a:off x="1188725"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2" type="body"/>
          </p:nvPr>
        </p:nvSpPr>
        <p:spPr>
          <a:xfrm>
            <a:off x="3524053"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3" type="body"/>
          </p:nvPr>
        </p:nvSpPr>
        <p:spPr>
          <a:xfrm>
            <a:off x="5859380"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8"/>
          <p:cNvSpPr txBox="1"/>
          <p:nvPr>
            <p:ph type="title"/>
          </p:nvPr>
        </p:nvSpPr>
        <p:spPr>
          <a:xfrm>
            <a:off x="1188725" y="1048275"/>
            <a:ext cx="6766500" cy="4785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2" name="Google Shape;42;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9"/>
          <p:cNvSpPr/>
          <p:nvPr/>
        </p:nvSpPr>
        <p:spPr>
          <a:xfrm rot="-5400000">
            <a:off x="4240988"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9"/>
          <p:cNvSpPr txBox="1"/>
          <p:nvPr>
            <p:ph idx="1" type="body"/>
          </p:nvPr>
        </p:nvSpPr>
        <p:spPr>
          <a:xfrm>
            <a:off x="1188725" y="4101500"/>
            <a:ext cx="6766500" cy="393600"/>
          </a:xfrm>
          <a:prstGeom prst="rect">
            <a:avLst/>
          </a:prstGeom>
        </p:spPr>
        <p:txBody>
          <a:bodyPr anchorCtr="0" anchor="t" bIns="0" lIns="0" spcFirstLastPara="1" rIns="0" wrap="square" tIns="0">
            <a:noAutofit/>
          </a:bodyPr>
          <a:lstStyle>
            <a:lvl1pPr indent="-228600" lvl="0" marL="457200" rtl="0">
              <a:spcBef>
                <a:spcPts val="360"/>
              </a:spcBef>
              <a:spcAft>
                <a:spcPts val="0"/>
              </a:spcAft>
              <a:buSzPts val="1600"/>
              <a:buNone/>
              <a:defRPr/>
            </a:lvl1pPr>
          </a:lstStyle>
          <a:p/>
        </p:txBody>
      </p:sp>
      <p:sp>
        <p:nvSpPr>
          <p:cNvPr id="46" name="Google Shape;46;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Dark 1" type="blank">
  <p:cSld name="BLANK">
    <p:spTree>
      <p:nvGrpSpPr>
        <p:cNvPr id="47" name="Shape 47"/>
        <p:cNvGrpSpPr/>
        <p:nvPr/>
      </p:nvGrpSpPr>
      <p:grpSpPr>
        <a:xfrm>
          <a:off x="0" y="0"/>
          <a:ext cx="0" cy="0"/>
          <a:chOff x="0" y="0"/>
          <a:chExt cx="0" cy="0"/>
        </a:xfrm>
      </p:grpSpPr>
      <p:sp>
        <p:nvSpPr>
          <p:cNvPr id="48" name="Google Shape;48;p10"/>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accent1"/>
            </a:gs>
            <a:gs pos="50000">
              <a:schemeClr val="accent1"/>
            </a:gs>
            <a:gs pos="100000">
              <a:schemeClr val="accent2"/>
            </a:gs>
          </a:gsLst>
          <a:lin ang="1680027"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2"/>
                </a:solidFill>
                <a:latin typeface="DM Serif Display"/>
                <a:ea typeface="DM Serif Display"/>
                <a:cs typeface="DM Serif Display"/>
                <a:sym typeface="DM Serif Display"/>
              </a:defRPr>
            </a:lvl1pPr>
            <a:lvl2pPr lvl="1" rtl="0" algn="r">
              <a:buNone/>
              <a:defRPr sz="1300">
                <a:solidFill>
                  <a:schemeClr val="dk2"/>
                </a:solidFill>
                <a:latin typeface="DM Serif Display"/>
                <a:ea typeface="DM Serif Display"/>
                <a:cs typeface="DM Serif Display"/>
                <a:sym typeface="DM Serif Display"/>
              </a:defRPr>
            </a:lvl2pPr>
            <a:lvl3pPr lvl="2" rtl="0" algn="r">
              <a:buNone/>
              <a:defRPr sz="1300">
                <a:solidFill>
                  <a:schemeClr val="dk2"/>
                </a:solidFill>
                <a:latin typeface="DM Serif Display"/>
                <a:ea typeface="DM Serif Display"/>
                <a:cs typeface="DM Serif Display"/>
                <a:sym typeface="DM Serif Display"/>
              </a:defRPr>
            </a:lvl3pPr>
            <a:lvl4pPr lvl="3" rtl="0" algn="r">
              <a:buNone/>
              <a:defRPr sz="1300">
                <a:solidFill>
                  <a:schemeClr val="dk2"/>
                </a:solidFill>
                <a:latin typeface="DM Serif Display"/>
                <a:ea typeface="DM Serif Display"/>
                <a:cs typeface="DM Serif Display"/>
                <a:sym typeface="DM Serif Display"/>
              </a:defRPr>
            </a:lvl4pPr>
            <a:lvl5pPr lvl="4" rtl="0" algn="r">
              <a:buNone/>
              <a:defRPr sz="1300">
                <a:solidFill>
                  <a:schemeClr val="dk2"/>
                </a:solidFill>
                <a:latin typeface="DM Serif Display"/>
                <a:ea typeface="DM Serif Display"/>
                <a:cs typeface="DM Serif Display"/>
                <a:sym typeface="DM Serif Display"/>
              </a:defRPr>
            </a:lvl5pPr>
            <a:lvl6pPr lvl="5" rtl="0" algn="r">
              <a:buNone/>
              <a:defRPr sz="1300">
                <a:solidFill>
                  <a:schemeClr val="dk2"/>
                </a:solidFill>
                <a:latin typeface="DM Serif Display"/>
                <a:ea typeface="DM Serif Display"/>
                <a:cs typeface="DM Serif Display"/>
                <a:sym typeface="DM Serif Display"/>
              </a:defRPr>
            </a:lvl6pPr>
            <a:lvl7pPr lvl="6" rtl="0" algn="r">
              <a:buNone/>
              <a:defRPr sz="1300">
                <a:solidFill>
                  <a:schemeClr val="dk2"/>
                </a:solidFill>
                <a:latin typeface="DM Serif Display"/>
                <a:ea typeface="DM Serif Display"/>
                <a:cs typeface="DM Serif Display"/>
                <a:sym typeface="DM Serif Display"/>
              </a:defRPr>
            </a:lvl7pPr>
            <a:lvl8pPr lvl="7" rtl="0" algn="r">
              <a:buNone/>
              <a:defRPr sz="1300">
                <a:solidFill>
                  <a:schemeClr val="dk2"/>
                </a:solidFill>
                <a:latin typeface="DM Serif Display"/>
                <a:ea typeface="DM Serif Display"/>
                <a:cs typeface="DM Serif Display"/>
                <a:sym typeface="DM Serif Display"/>
              </a:defRPr>
            </a:lvl8pPr>
            <a:lvl9pPr lvl="8" rtl="0" algn="r">
              <a:buNone/>
              <a:defRPr sz="1300">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kaggle.com/alessiocorrado99/animals10"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www.mdpi.com/2571-5577/3/2/20/pdf" TargetMode="External"/><Relationship Id="rId4" Type="http://schemas.openxmlformats.org/officeDocument/2006/relationships/hyperlink" Target="https://www.mdpi.com/2571-5577/3/2/20/pdf" TargetMode="External"/><Relationship Id="rId5" Type="http://schemas.openxmlformats.org/officeDocument/2006/relationships/hyperlink" Target="https://www.mdpi.com/2571-5577/3/2/20/pdf" TargetMode="External"/><Relationship Id="rId6" Type="http://schemas.openxmlformats.org/officeDocument/2006/relationships/hyperlink" Target="https://www.mdpi.com/2571-5577/3/2/20/pdf" TargetMode="External"/><Relationship Id="rId7" Type="http://schemas.openxmlformats.org/officeDocument/2006/relationships/hyperlink" Target="https://www.kaggle.com/c/dogs-vs-cats-redux-kernels-edition/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7"/>
          <p:cNvSpPr txBox="1"/>
          <p:nvPr>
            <p:ph type="ctrTitle"/>
          </p:nvPr>
        </p:nvSpPr>
        <p:spPr>
          <a:xfrm>
            <a:off x="1477349" y="415650"/>
            <a:ext cx="6189300" cy="1685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Large Scale Classification</a:t>
            </a:r>
            <a:endParaRPr>
              <a:solidFill>
                <a:schemeClr val="accent3"/>
              </a:solidFill>
            </a:endParaRPr>
          </a:p>
        </p:txBody>
      </p:sp>
      <p:sp>
        <p:nvSpPr>
          <p:cNvPr id="74" name="Google Shape;74;p17"/>
          <p:cNvSpPr txBox="1"/>
          <p:nvPr/>
        </p:nvSpPr>
        <p:spPr>
          <a:xfrm>
            <a:off x="4588900" y="3236250"/>
            <a:ext cx="16557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7"/>
          <p:cNvPicPr preferRelativeResize="0"/>
          <p:nvPr/>
        </p:nvPicPr>
        <p:blipFill rotWithShape="1">
          <a:blip r:embed="rId3">
            <a:alphaModFix/>
          </a:blip>
          <a:srcRect b="9081" l="0" r="0" t="35979"/>
          <a:stretch/>
        </p:blipFill>
        <p:spPr>
          <a:xfrm>
            <a:off x="1160250" y="2714836"/>
            <a:ext cx="6823500" cy="1685700"/>
          </a:xfrm>
          <a:prstGeom prst="rect">
            <a:avLst/>
          </a:prstGeom>
          <a:noFill/>
          <a:ln>
            <a:noFill/>
          </a:ln>
        </p:spPr>
      </p:pic>
      <p:sp>
        <p:nvSpPr>
          <p:cNvPr id="76" name="Google Shape;76;p17"/>
          <p:cNvSpPr txBox="1"/>
          <p:nvPr/>
        </p:nvSpPr>
        <p:spPr>
          <a:xfrm>
            <a:off x="5167000" y="4673050"/>
            <a:ext cx="39126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FFFF"/>
                </a:solidFill>
                <a:latin typeface="Montserrat Light"/>
                <a:ea typeface="Montserrat Light"/>
                <a:cs typeface="Montserrat Light"/>
                <a:sym typeface="Montserrat Light"/>
              </a:rPr>
              <a:t>Edgar Gil 205870 - Daniel González 184702</a:t>
            </a:r>
            <a:endParaRPr>
              <a:solidFill>
                <a:srgbClr val="FFFFFF"/>
              </a:solidFill>
              <a:latin typeface="Montserrat Light"/>
              <a:ea typeface="Montserrat Light"/>
              <a:cs typeface="Montserrat Light"/>
              <a:sym typeface="Montserrat Light"/>
            </a:endParaRPr>
          </a:p>
        </p:txBody>
      </p:sp>
      <p:pic>
        <p:nvPicPr>
          <p:cNvPr id="77" name="Google Shape;77;p17"/>
          <p:cNvPicPr preferRelativeResize="0"/>
          <p:nvPr/>
        </p:nvPicPr>
        <p:blipFill>
          <a:blip r:embed="rId4">
            <a:alphaModFix/>
          </a:blip>
          <a:stretch>
            <a:fillRect/>
          </a:stretch>
        </p:blipFill>
        <p:spPr>
          <a:xfrm>
            <a:off x="-41476" y="4609752"/>
            <a:ext cx="1502325" cy="562323"/>
          </a:xfrm>
          <a:prstGeom prst="rect">
            <a:avLst/>
          </a:prstGeom>
          <a:noFill/>
          <a:ln>
            <a:noFill/>
          </a:ln>
        </p:spPr>
      </p:pic>
      <p:sp>
        <p:nvSpPr>
          <p:cNvPr id="78" name="Google Shape;78;p17"/>
          <p:cNvSpPr txBox="1"/>
          <p:nvPr/>
        </p:nvSpPr>
        <p:spPr>
          <a:xfrm>
            <a:off x="3919938" y="2101350"/>
            <a:ext cx="13041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900">
                <a:solidFill>
                  <a:schemeClr val="accent4"/>
                </a:solidFill>
                <a:latin typeface="DM Serif Display"/>
                <a:ea typeface="DM Serif Display"/>
                <a:cs typeface="DM Serif Display"/>
                <a:sym typeface="DM Serif Display"/>
              </a:rPr>
              <a:t>P101 - s102</a:t>
            </a:r>
            <a:endParaRPr sz="1900">
              <a:solidFill>
                <a:schemeClr val="accent4"/>
              </a:solidFill>
              <a:latin typeface="DM Serif Display"/>
              <a:ea typeface="DM Serif Display"/>
              <a:cs typeface="DM Serif Display"/>
              <a:sym typeface="DM Serif Display"/>
            </a:endParaRPr>
          </a:p>
          <a:p>
            <a:pPr indent="0" lvl="0" marL="0" rtl="0" algn="ctr">
              <a:spcBef>
                <a:spcPts val="0"/>
              </a:spcBef>
              <a:spcAft>
                <a:spcPts val="0"/>
              </a:spcAft>
              <a:buNone/>
            </a:pPr>
            <a:r>
              <a:rPr lang="ca" sz="1900">
                <a:solidFill>
                  <a:schemeClr val="accent4"/>
                </a:solidFill>
                <a:latin typeface="DM Serif Display"/>
                <a:ea typeface="DM Serif Display"/>
                <a:cs typeface="DM Serif Display"/>
                <a:sym typeface="DM Serif Display"/>
              </a:rPr>
              <a:t>Group-3</a:t>
            </a:r>
            <a:endParaRPr sz="1900">
              <a:solidFill>
                <a:schemeClr val="accent4"/>
              </a:solidFill>
              <a:latin typeface="DM Serif Display"/>
              <a:ea typeface="DM Serif Display"/>
              <a:cs typeface="DM Serif Display"/>
              <a:sym typeface="DM Serif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type="ctrTitle"/>
          </p:nvPr>
        </p:nvSpPr>
        <p:spPr>
          <a:xfrm>
            <a:off x="311700" y="177025"/>
            <a:ext cx="8520600" cy="72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4</a:t>
            </a:r>
            <a:r>
              <a:rPr lang="ca">
                <a:solidFill>
                  <a:schemeClr val="accent3"/>
                </a:solidFill>
              </a:rPr>
              <a:t>-Model </a:t>
            </a:r>
            <a:endParaRPr>
              <a:solidFill>
                <a:schemeClr val="accent3"/>
              </a:solidFill>
            </a:endParaRPr>
          </a:p>
        </p:txBody>
      </p:sp>
      <p:sp>
        <p:nvSpPr>
          <p:cNvPr id="177" name="Google Shape;177;p26"/>
          <p:cNvSpPr txBox="1"/>
          <p:nvPr/>
        </p:nvSpPr>
        <p:spPr>
          <a:xfrm>
            <a:off x="311700" y="1457575"/>
            <a:ext cx="4898400" cy="2990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a:solidFill>
                  <a:schemeClr val="lt2"/>
                </a:solidFill>
                <a:latin typeface="Montserrat Light"/>
                <a:ea typeface="Montserrat Light"/>
                <a:cs typeface="Montserrat Light"/>
                <a:sym typeface="Montserrat Light"/>
              </a:rPr>
              <a:t>Resnet101 is a convolutional neural network .The model consists of</a:t>
            </a:r>
            <a:r>
              <a:rPr lang="ca" u="sng">
                <a:solidFill>
                  <a:schemeClr val="lt2"/>
                </a:solidFill>
                <a:latin typeface="Montserrat Light"/>
                <a:ea typeface="Montserrat Light"/>
                <a:cs typeface="Montserrat Light"/>
                <a:sym typeface="Montserrat Light"/>
              </a:rPr>
              <a:t> 347 layers</a:t>
            </a:r>
            <a:r>
              <a:rPr lang="ca">
                <a:solidFill>
                  <a:schemeClr val="lt2"/>
                </a:solidFill>
                <a:latin typeface="Montserrat Light"/>
                <a:ea typeface="Montserrat Light"/>
                <a:cs typeface="Montserrat Light"/>
                <a:sym typeface="Montserrat Light"/>
              </a:rPr>
              <a:t> and in total there are </a:t>
            </a:r>
            <a:r>
              <a:rPr lang="ca" u="sng">
                <a:solidFill>
                  <a:schemeClr val="lt2"/>
                </a:solidFill>
                <a:latin typeface="Montserrat Light"/>
                <a:ea typeface="Montserrat Light"/>
                <a:cs typeface="Montserrat Light"/>
                <a:sym typeface="Montserrat Light"/>
              </a:rPr>
              <a:t>44,654,504 parameters.</a:t>
            </a:r>
            <a:endParaRPr u="sng">
              <a:solidFill>
                <a:schemeClr val="lt2"/>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chemeClr val="lt2"/>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chemeClr val="lt2"/>
                </a:solidFill>
                <a:latin typeface="Montserrat Light"/>
                <a:ea typeface="Montserrat Light"/>
                <a:cs typeface="Montserrat Light"/>
                <a:sym typeface="Montserrat Light"/>
              </a:rPr>
              <a:t>It allows us to carry out training with our dataset within an optimal time for the practice.</a:t>
            </a:r>
            <a:endParaRPr>
              <a:solidFill>
                <a:schemeClr val="lt2"/>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chemeClr val="lt2"/>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chemeClr val="lt2"/>
                </a:solidFill>
                <a:latin typeface="Montserrat Light"/>
                <a:ea typeface="Montserrat Light"/>
                <a:cs typeface="Montserrat Light"/>
                <a:sym typeface="Montserrat Light"/>
              </a:rPr>
              <a:t>It is also a good choice when classifying images according to the examples found. This model is downloaded using PyTorch models.</a:t>
            </a:r>
            <a:endParaRPr>
              <a:solidFill>
                <a:schemeClr val="lt2"/>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chemeClr val="lt2"/>
              </a:solidFill>
              <a:latin typeface="Montserrat Light"/>
              <a:ea typeface="Montserrat Light"/>
              <a:cs typeface="Montserrat Light"/>
              <a:sym typeface="Montserrat Light"/>
            </a:endParaRPr>
          </a:p>
        </p:txBody>
      </p:sp>
      <p:pic>
        <p:nvPicPr>
          <p:cNvPr id="178" name="Google Shape;178;p26"/>
          <p:cNvPicPr preferRelativeResize="0"/>
          <p:nvPr/>
        </p:nvPicPr>
        <p:blipFill rotWithShape="1">
          <a:blip r:embed="rId3">
            <a:alphaModFix/>
          </a:blip>
          <a:srcRect b="0" l="0" r="0" t="0"/>
          <a:stretch/>
        </p:blipFill>
        <p:spPr>
          <a:xfrm>
            <a:off x="5476875" y="1506225"/>
            <a:ext cx="3201675" cy="2507550"/>
          </a:xfrm>
          <a:prstGeom prst="rect">
            <a:avLst/>
          </a:prstGeom>
          <a:noFill/>
          <a:ln>
            <a:noFill/>
          </a:ln>
        </p:spPr>
      </p:pic>
      <p:sp>
        <p:nvSpPr>
          <p:cNvPr id="179" name="Google Shape;179;p26"/>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8</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1188750" y="264200"/>
            <a:ext cx="6766500" cy="478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ca" sz="4500">
                <a:solidFill>
                  <a:schemeClr val="accent3"/>
                </a:solidFill>
              </a:rPr>
              <a:t>Model architecture</a:t>
            </a:r>
            <a:endParaRPr sz="4500">
              <a:solidFill>
                <a:schemeClr val="accent3"/>
              </a:solidFill>
            </a:endParaRPr>
          </a:p>
        </p:txBody>
      </p:sp>
      <p:sp>
        <p:nvSpPr>
          <p:cNvPr id="185" name="Google Shape;185;p27"/>
          <p:cNvSpPr txBox="1"/>
          <p:nvPr/>
        </p:nvSpPr>
        <p:spPr>
          <a:xfrm>
            <a:off x="928625" y="862575"/>
            <a:ext cx="6366600" cy="199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Barlow"/>
              <a:buChar char="●"/>
            </a:pPr>
            <a:r>
              <a:rPr i="1" lang="ca" sz="1800">
                <a:solidFill>
                  <a:schemeClr val="lt2"/>
                </a:solidFill>
                <a:latin typeface="Barlow"/>
                <a:ea typeface="Barlow"/>
                <a:cs typeface="Barlow"/>
                <a:sym typeface="Barlow"/>
              </a:rPr>
              <a:t>Loss function: </a:t>
            </a:r>
            <a:r>
              <a:rPr i="1" lang="ca" sz="1800">
                <a:solidFill>
                  <a:schemeClr val="lt2"/>
                </a:solidFill>
                <a:latin typeface="Barlow"/>
                <a:ea typeface="Barlow"/>
                <a:cs typeface="Barlow"/>
                <a:sym typeface="Barlow"/>
              </a:rPr>
              <a:t>Cross Entropy Loss</a:t>
            </a:r>
            <a:endParaRPr i="1" sz="1800">
              <a:solidFill>
                <a:schemeClr val="lt2"/>
              </a:solidFill>
              <a:latin typeface="Barlow"/>
              <a:ea typeface="Barlow"/>
              <a:cs typeface="Barlow"/>
              <a:sym typeface="Barlow"/>
            </a:endParaRPr>
          </a:p>
          <a:p>
            <a:pPr indent="-342900" lvl="0" marL="457200" rtl="0" algn="l">
              <a:spcBef>
                <a:spcPts val="0"/>
              </a:spcBef>
              <a:spcAft>
                <a:spcPts val="0"/>
              </a:spcAft>
              <a:buClr>
                <a:schemeClr val="lt2"/>
              </a:buClr>
              <a:buSzPts val="1800"/>
              <a:buFont typeface="Barlow"/>
              <a:buChar char="●"/>
            </a:pPr>
            <a:r>
              <a:rPr i="1" lang="ca" sz="1800">
                <a:solidFill>
                  <a:schemeClr val="lt2"/>
                </a:solidFill>
                <a:latin typeface="Barlow"/>
                <a:ea typeface="Barlow"/>
                <a:cs typeface="Barlow"/>
                <a:sym typeface="Barlow"/>
              </a:rPr>
              <a:t>Optimizer: Adam</a:t>
            </a:r>
            <a:endParaRPr i="1" sz="1800">
              <a:solidFill>
                <a:schemeClr val="lt2"/>
              </a:solidFill>
              <a:latin typeface="Barlow"/>
              <a:ea typeface="Barlow"/>
              <a:cs typeface="Barlow"/>
              <a:sym typeface="Barlow"/>
            </a:endParaRPr>
          </a:p>
          <a:p>
            <a:pPr indent="-342900" lvl="0" marL="457200" rtl="0" algn="l">
              <a:spcBef>
                <a:spcPts val="0"/>
              </a:spcBef>
              <a:spcAft>
                <a:spcPts val="0"/>
              </a:spcAft>
              <a:buClr>
                <a:schemeClr val="lt2"/>
              </a:buClr>
              <a:buSzPts val="1800"/>
              <a:buFont typeface="Barlow"/>
              <a:buChar char="●"/>
            </a:pPr>
            <a:r>
              <a:rPr i="1" lang="ca" sz="1800">
                <a:solidFill>
                  <a:schemeClr val="lt2"/>
                </a:solidFill>
                <a:latin typeface="Barlow"/>
                <a:ea typeface="Barlow"/>
                <a:cs typeface="Barlow"/>
                <a:sym typeface="Barlow"/>
              </a:rPr>
              <a:t>Batch size: 128</a:t>
            </a:r>
            <a:endParaRPr i="1" sz="1800">
              <a:solidFill>
                <a:schemeClr val="lt2"/>
              </a:solidFill>
              <a:latin typeface="Barlow"/>
              <a:ea typeface="Barlow"/>
              <a:cs typeface="Barlow"/>
              <a:sym typeface="Barlow"/>
            </a:endParaRPr>
          </a:p>
          <a:p>
            <a:pPr indent="-342900" lvl="0" marL="457200" rtl="0" algn="l">
              <a:spcBef>
                <a:spcPts val="0"/>
              </a:spcBef>
              <a:spcAft>
                <a:spcPts val="0"/>
              </a:spcAft>
              <a:buClr>
                <a:schemeClr val="lt2"/>
              </a:buClr>
              <a:buSzPts val="1800"/>
              <a:buFont typeface="Barlow"/>
              <a:buChar char="●"/>
            </a:pPr>
            <a:r>
              <a:rPr i="1" lang="ca" sz="1800">
                <a:solidFill>
                  <a:schemeClr val="lt2"/>
                </a:solidFill>
                <a:latin typeface="Barlow"/>
                <a:ea typeface="Barlow"/>
                <a:cs typeface="Barlow"/>
                <a:sym typeface="Barlow"/>
              </a:rPr>
              <a:t>Learning rate: 1e-4</a:t>
            </a:r>
            <a:endParaRPr i="1" sz="1800">
              <a:solidFill>
                <a:schemeClr val="lt2"/>
              </a:solidFill>
              <a:latin typeface="Barlow"/>
              <a:ea typeface="Barlow"/>
              <a:cs typeface="Barlow"/>
              <a:sym typeface="Barlow"/>
            </a:endParaRPr>
          </a:p>
          <a:p>
            <a:pPr indent="-342900" lvl="0" marL="457200" rtl="0" algn="l">
              <a:spcBef>
                <a:spcPts val="0"/>
              </a:spcBef>
              <a:spcAft>
                <a:spcPts val="0"/>
              </a:spcAft>
              <a:buClr>
                <a:schemeClr val="lt2"/>
              </a:buClr>
              <a:buSzPts val="1800"/>
              <a:buFont typeface="Barlow"/>
              <a:buChar char="●"/>
            </a:pPr>
            <a:r>
              <a:rPr i="1" lang="ca" sz="1800">
                <a:solidFill>
                  <a:schemeClr val="lt2"/>
                </a:solidFill>
                <a:latin typeface="Barlow"/>
                <a:ea typeface="Barlow"/>
                <a:cs typeface="Barlow"/>
                <a:sym typeface="Barlow"/>
              </a:rPr>
              <a:t>Epochs: 200 for model from scratch and  10 for transfer learning</a:t>
            </a:r>
            <a:endParaRPr i="1" sz="1800">
              <a:solidFill>
                <a:schemeClr val="lt2"/>
              </a:solidFill>
              <a:latin typeface="Barlow"/>
              <a:ea typeface="Barlow"/>
              <a:cs typeface="Barlow"/>
              <a:sym typeface="Barlow"/>
            </a:endParaRPr>
          </a:p>
          <a:p>
            <a:pPr indent="-342900" lvl="0" marL="457200" rtl="0" algn="l">
              <a:spcBef>
                <a:spcPts val="0"/>
              </a:spcBef>
              <a:spcAft>
                <a:spcPts val="0"/>
              </a:spcAft>
              <a:buClr>
                <a:schemeClr val="lt2"/>
              </a:buClr>
              <a:buSzPts val="1800"/>
              <a:buFont typeface="Barlow"/>
              <a:buChar char="●"/>
            </a:pPr>
            <a:r>
              <a:rPr i="1" lang="ca" sz="1800">
                <a:solidFill>
                  <a:schemeClr val="lt2"/>
                </a:solidFill>
                <a:latin typeface="Barlow"/>
                <a:ea typeface="Barlow"/>
                <a:cs typeface="Barlow"/>
                <a:sym typeface="Barlow"/>
              </a:rPr>
              <a:t>For transfer learning need normalize the images with mean=[0.485, 0.456, 0.406] and std=[0.229, 0.224, 0.225]</a:t>
            </a:r>
            <a:endParaRPr i="1" sz="1800">
              <a:solidFill>
                <a:schemeClr val="lt2"/>
              </a:solidFill>
              <a:latin typeface="Barlow"/>
              <a:ea typeface="Barlow"/>
              <a:cs typeface="Barlow"/>
              <a:sym typeface="Barlow"/>
            </a:endParaRPr>
          </a:p>
          <a:p>
            <a:pPr indent="0" lvl="0" marL="0" rtl="0" algn="l">
              <a:spcBef>
                <a:spcPts val="0"/>
              </a:spcBef>
              <a:spcAft>
                <a:spcPts val="0"/>
              </a:spcAft>
              <a:buNone/>
            </a:pPr>
            <a:r>
              <a:t/>
            </a:r>
            <a:endParaRPr i="1" sz="1800">
              <a:solidFill>
                <a:schemeClr val="lt2"/>
              </a:solidFill>
              <a:latin typeface="Barlow"/>
              <a:ea typeface="Barlow"/>
              <a:cs typeface="Barlow"/>
              <a:sym typeface="Barlow"/>
            </a:endParaRPr>
          </a:p>
        </p:txBody>
      </p:sp>
      <p:pic>
        <p:nvPicPr>
          <p:cNvPr id="186" name="Google Shape;186;p27"/>
          <p:cNvPicPr preferRelativeResize="0"/>
          <p:nvPr/>
        </p:nvPicPr>
        <p:blipFill rotWithShape="1">
          <a:blip r:embed="rId3">
            <a:alphaModFix/>
          </a:blip>
          <a:srcRect b="0" l="0" r="0" t="25865"/>
          <a:stretch/>
        </p:blipFill>
        <p:spPr>
          <a:xfrm>
            <a:off x="674250" y="3298200"/>
            <a:ext cx="7795476" cy="1602750"/>
          </a:xfrm>
          <a:prstGeom prst="rect">
            <a:avLst/>
          </a:prstGeom>
          <a:noFill/>
          <a:ln>
            <a:noFill/>
          </a:ln>
        </p:spPr>
      </p:pic>
      <p:sp>
        <p:nvSpPr>
          <p:cNvPr id="187" name="Google Shape;187;p27"/>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9</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idx="4294967295" type="ctrTitle"/>
          </p:nvPr>
        </p:nvSpPr>
        <p:spPr>
          <a:xfrm>
            <a:off x="311700" y="177025"/>
            <a:ext cx="8520600" cy="72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 5-Dataset</a:t>
            </a:r>
            <a:endParaRPr>
              <a:solidFill>
                <a:schemeClr val="accent3"/>
              </a:solidFill>
            </a:endParaRPr>
          </a:p>
        </p:txBody>
      </p:sp>
      <p:sp>
        <p:nvSpPr>
          <p:cNvPr id="193" name="Google Shape;193;p28"/>
          <p:cNvSpPr txBox="1"/>
          <p:nvPr/>
        </p:nvSpPr>
        <p:spPr>
          <a:xfrm>
            <a:off x="285850" y="4564950"/>
            <a:ext cx="8211000" cy="444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ca">
                <a:solidFill>
                  <a:srgbClr val="FFFFFF"/>
                </a:solidFill>
                <a:latin typeface="Montserrat Light"/>
                <a:ea typeface="Montserrat Light"/>
                <a:cs typeface="Montserrat Light"/>
                <a:sym typeface="Montserrat Light"/>
              </a:rPr>
              <a:t>Source del dataset : </a:t>
            </a:r>
            <a:r>
              <a:rPr lang="ca" sz="1100" u="sng">
                <a:solidFill>
                  <a:srgbClr val="1155CC"/>
                </a:solidFill>
                <a:hlinkClick r:id="rId3"/>
              </a:rPr>
              <a:t>https://www.kaggle.com/alessiocorrado99/animals10</a:t>
            </a:r>
            <a:endParaRPr>
              <a:solidFill>
                <a:srgbClr val="FFFFFF"/>
              </a:solidFill>
              <a:latin typeface="Montserrat Light"/>
              <a:ea typeface="Montserrat Light"/>
              <a:cs typeface="Montserrat Light"/>
              <a:sym typeface="Montserrat Light"/>
            </a:endParaRPr>
          </a:p>
        </p:txBody>
      </p:sp>
      <p:pic>
        <p:nvPicPr>
          <p:cNvPr id="194" name="Google Shape;194;p28"/>
          <p:cNvPicPr preferRelativeResize="0"/>
          <p:nvPr/>
        </p:nvPicPr>
        <p:blipFill>
          <a:blip r:embed="rId4">
            <a:alphaModFix/>
          </a:blip>
          <a:stretch>
            <a:fillRect/>
          </a:stretch>
        </p:blipFill>
        <p:spPr>
          <a:xfrm>
            <a:off x="6124662" y="2844700"/>
            <a:ext cx="1781900" cy="1428200"/>
          </a:xfrm>
          <a:prstGeom prst="rect">
            <a:avLst/>
          </a:prstGeom>
          <a:noFill/>
          <a:ln>
            <a:noFill/>
          </a:ln>
        </p:spPr>
      </p:pic>
      <p:sp>
        <p:nvSpPr>
          <p:cNvPr id="195" name="Google Shape;195;p28"/>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10</a:t>
            </a:r>
            <a:endParaRPr>
              <a:solidFill>
                <a:schemeClr val="lt1"/>
              </a:solidFill>
              <a:latin typeface="Montserrat Light"/>
              <a:ea typeface="Montserrat Light"/>
              <a:cs typeface="Montserrat Light"/>
              <a:sym typeface="Montserrat Light"/>
            </a:endParaRPr>
          </a:p>
        </p:txBody>
      </p:sp>
      <p:graphicFrame>
        <p:nvGraphicFramePr>
          <p:cNvPr id="196" name="Google Shape;196;p28"/>
          <p:cNvGraphicFramePr/>
          <p:nvPr/>
        </p:nvGraphicFramePr>
        <p:xfrm>
          <a:off x="1237425" y="1632800"/>
          <a:ext cx="3000000" cy="3000000"/>
        </p:xfrm>
        <a:graphic>
          <a:graphicData uri="http://schemas.openxmlformats.org/drawingml/2006/table">
            <a:tbl>
              <a:tblPr>
                <a:noFill/>
                <a:tableStyleId>{A798BEC1-73C4-43EF-9B0C-18FC3C9F6964}</a:tableStyleId>
              </a:tblPr>
              <a:tblGrid>
                <a:gridCol w="1333825"/>
                <a:gridCol w="1333825"/>
                <a:gridCol w="1333825"/>
                <a:gridCol w="1333825"/>
                <a:gridCol w="1333825"/>
              </a:tblGrid>
              <a:tr h="395625">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Dog</a:t>
                      </a:r>
                      <a:endParaRPr>
                        <a:solidFill>
                          <a:srgbClr val="FFFFFF"/>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Horse</a:t>
                      </a:r>
                      <a:endParaRPr>
                        <a:solidFill>
                          <a:srgbClr val="FFFFFF"/>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Elephant</a:t>
                      </a:r>
                      <a:endParaRPr>
                        <a:solidFill>
                          <a:srgbClr val="FFFFFF"/>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Butterfly</a:t>
                      </a:r>
                      <a:endParaRPr>
                        <a:solidFill>
                          <a:srgbClr val="FFFFFF"/>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Chicken</a:t>
                      </a:r>
                      <a:endParaRPr>
                        <a:solidFill>
                          <a:srgbClr val="FFFFFF"/>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r>
              <a:tr h="359175">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Cat</a:t>
                      </a:r>
                      <a:endParaRPr>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Cow</a:t>
                      </a:r>
                      <a:endParaRPr>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Sheep</a:t>
                      </a:r>
                      <a:endParaRPr>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Squirrel</a:t>
                      </a:r>
                      <a:endParaRPr>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Spider</a:t>
                      </a:r>
                      <a:endParaRPr>
                        <a:solidFill>
                          <a:srgbClr val="FFFFFF"/>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7" name="Google Shape;197;p28"/>
          <p:cNvSpPr txBox="1"/>
          <p:nvPr/>
        </p:nvSpPr>
        <p:spPr>
          <a:xfrm>
            <a:off x="964200" y="967013"/>
            <a:ext cx="72156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ca">
                <a:solidFill>
                  <a:srgbClr val="FFFFFF"/>
                </a:solidFill>
                <a:latin typeface="Montserrat Light"/>
                <a:ea typeface="Montserrat Light"/>
                <a:cs typeface="Montserrat Light"/>
                <a:sym typeface="Montserrat Light"/>
              </a:rPr>
              <a:t>Our dataset is a subset of photos of animals from the Kaggle dataset animals10</a:t>
            </a:r>
            <a:br>
              <a:rPr lang="ca">
                <a:solidFill>
                  <a:srgbClr val="FFFFFF"/>
                </a:solidFill>
                <a:latin typeface="Montserrat Light"/>
                <a:ea typeface="Montserrat Light"/>
                <a:cs typeface="Montserrat Light"/>
                <a:sym typeface="Montserrat Light"/>
              </a:rPr>
            </a:br>
            <a:r>
              <a:rPr lang="ca">
                <a:solidFill>
                  <a:srgbClr val="FFFFFF"/>
                </a:solidFill>
                <a:latin typeface="Montserrat Light"/>
                <a:ea typeface="Montserrat Light"/>
                <a:cs typeface="Montserrat Light"/>
                <a:sym typeface="Montserrat Light"/>
              </a:rPr>
              <a:t>And we crop it to have the same number of photos.</a:t>
            </a:r>
            <a:endParaRPr>
              <a:solidFill>
                <a:srgbClr val="FFFFFF"/>
              </a:solidFill>
              <a:latin typeface="Montserrat Light"/>
              <a:ea typeface="Montserrat Light"/>
              <a:cs typeface="Montserrat Light"/>
              <a:sym typeface="Montserrat Light"/>
            </a:endParaRPr>
          </a:p>
          <a:p>
            <a:pPr indent="0" lvl="0" marL="0" rtl="0" algn="ctr">
              <a:lnSpc>
                <a:spcPct val="115000"/>
              </a:lnSpc>
              <a:spcBef>
                <a:spcPts val="0"/>
              </a:spcBef>
              <a:spcAft>
                <a:spcPts val="0"/>
              </a:spcAft>
              <a:buNone/>
            </a:pPr>
            <a:r>
              <a:t/>
            </a:r>
            <a:endParaRPr>
              <a:solidFill>
                <a:srgbClr val="FFFFFF"/>
              </a:solidFill>
              <a:latin typeface="Montserrat Light"/>
              <a:ea typeface="Montserrat Light"/>
              <a:cs typeface="Montserrat Light"/>
              <a:sym typeface="Montserrat Light"/>
            </a:endParaRPr>
          </a:p>
          <a:p>
            <a:pPr indent="0" lvl="0" marL="0" rtl="0" algn="ctr">
              <a:lnSpc>
                <a:spcPct val="115000"/>
              </a:lnSpc>
              <a:spcBef>
                <a:spcPts val="0"/>
              </a:spcBef>
              <a:spcAft>
                <a:spcPts val="0"/>
              </a:spcAft>
              <a:buNone/>
            </a:pPr>
            <a:r>
              <a:rPr lang="ca">
                <a:solidFill>
                  <a:srgbClr val="FFFFFF"/>
                </a:solidFill>
                <a:latin typeface="Montserrat Light"/>
                <a:ea typeface="Montserrat Light"/>
                <a:cs typeface="Montserrat Light"/>
                <a:sym typeface="Montserrat Light"/>
              </a:rPr>
              <a:t> </a:t>
            </a:r>
            <a:endParaRPr>
              <a:solidFill>
                <a:srgbClr val="FFFFFF"/>
              </a:solidFill>
              <a:latin typeface="Montserrat Light"/>
              <a:ea typeface="Montserrat Light"/>
              <a:cs typeface="Montserrat Light"/>
              <a:sym typeface="Montserrat Light"/>
            </a:endParaRPr>
          </a:p>
        </p:txBody>
      </p:sp>
      <p:sp>
        <p:nvSpPr>
          <p:cNvPr id="198" name="Google Shape;198;p28"/>
          <p:cNvSpPr/>
          <p:nvPr/>
        </p:nvSpPr>
        <p:spPr>
          <a:xfrm>
            <a:off x="2947613" y="2513185"/>
            <a:ext cx="581100" cy="444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9" name="Google Shape;199;p28"/>
          <p:cNvGraphicFramePr/>
          <p:nvPr/>
        </p:nvGraphicFramePr>
        <p:xfrm>
          <a:off x="1237425" y="3027100"/>
          <a:ext cx="3000000" cy="3000000"/>
        </p:xfrm>
        <a:graphic>
          <a:graphicData uri="http://schemas.openxmlformats.org/drawingml/2006/table">
            <a:tbl>
              <a:tblPr>
                <a:noFill/>
                <a:tableStyleId>{A798BEC1-73C4-43EF-9B0C-18FC3C9F6964}</a:tableStyleId>
              </a:tblPr>
              <a:tblGrid>
                <a:gridCol w="1333825"/>
                <a:gridCol w="1333825"/>
                <a:gridCol w="1333825"/>
              </a:tblGrid>
              <a:tr h="381000">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Squirrel</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Horse</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Elephant</a:t>
                      </a:r>
                      <a:endParaRPr>
                        <a:solidFill>
                          <a:srgbClr val="FFFFFF"/>
                        </a:solidFill>
                        <a:latin typeface="Montserrat"/>
                        <a:ea typeface="Montserrat"/>
                        <a:cs typeface="Montserrat"/>
                        <a:sym typeface="Montserrat"/>
                      </a:endParaRPr>
                    </a:p>
                  </a:txBody>
                  <a:tcPr marT="91425" marB="91425" marR="91425" marL="91425"/>
                </a:tc>
              </a:tr>
              <a:tr h="381000">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Butterfly</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ca">
                          <a:solidFill>
                            <a:srgbClr val="FFFFFF"/>
                          </a:solidFill>
                          <a:latin typeface="Montserrat"/>
                          <a:ea typeface="Montserrat"/>
                          <a:cs typeface="Montserrat"/>
                          <a:sym typeface="Montserrat"/>
                        </a:rPr>
                        <a:t>Sheep</a:t>
                      </a:r>
                      <a:endParaRPr>
                        <a:solidFill>
                          <a:srgbClr val="FFFFFF"/>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t/>
                      </a:r>
                      <a:endParaRPr>
                        <a:solidFill>
                          <a:srgbClr val="FFFFFF"/>
                        </a:solidFill>
                        <a:latin typeface="Montserrat"/>
                        <a:ea typeface="Montserrat"/>
                        <a:cs typeface="Montserrat"/>
                        <a:sym typeface="Montserrat"/>
                      </a:endParaRPr>
                    </a:p>
                  </a:txBody>
                  <a:tcPr marT="91425" marB="91425" marR="91425" marL="91425">
                    <a:lnR cap="flat" cmpd="sng" w="9525">
                      <a:solidFill>
                        <a:srgbClr val="FFFFFF">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sp>
        <p:nvSpPr>
          <p:cNvPr id="200" name="Google Shape;200;p28"/>
          <p:cNvSpPr txBox="1"/>
          <p:nvPr/>
        </p:nvSpPr>
        <p:spPr>
          <a:xfrm>
            <a:off x="1164450" y="3917775"/>
            <a:ext cx="4727700" cy="54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a:solidFill>
                  <a:srgbClr val="F8F9FA"/>
                </a:solidFill>
                <a:latin typeface="Montserrat Light"/>
                <a:ea typeface="Montserrat Light"/>
                <a:cs typeface="Montserrat Light"/>
                <a:sym typeface="Montserrat Light"/>
              </a:rPr>
              <a:t>For each animal we have left 1000 images for training, 300 for validation and 140 for test.</a:t>
            </a:r>
            <a:endParaRPr>
              <a:solidFill>
                <a:srgbClr val="F8F9FA"/>
              </a:solidFill>
              <a:latin typeface="Montserrat Light"/>
              <a:ea typeface="Montserrat Light"/>
              <a:cs typeface="Montserrat Light"/>
              <a:sym typeface="Montserrat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9"/>
          <p:cNvSpPr txBox="1"/>
          <p:nvPr>
            <p:ph idx="4294967295" type="ctrTitle"/>
          </p:nvPr>
        </p:nvSpPr>
        <p:spPr>
          <a:xfrm>
            <a:off x="311700" y="177025"/>
            <a:ext cx="8520600" cy="72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 6-M</a:t>
            </a:r>
            <a:r>
              <a:rPr lang="ca">
                <a:solidFill>
                  <a:schemeClr val="accent3"/>
                </a:solidFill>
              </a:rPr>
              <a:t>odifications</a:t>
            </a:r>
            <a:endParaRPr>
              <a:solidFill>
                <a:schemeClr val="accent3"/>
              </a:solidFill>
            </a:endParaRPr>
          </a:p>
        </p:txBody>
      </p:sp>
      <p:sp>
        <p:nvSpPr>
          <p:cNvPr id="206" name="Google Shape;206;p29"/>
          <p:cNvSpPr txBox="1"/>
          <p:nvPr/>
        </p:nvSpPr>
        <p:spPr>
          <a:xfrm>
            <a:off x="934200" y="953650"/>
            <a:ext cx="7275600" cy="380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sz="1300">
                <a:solidFill>
                  <a:srgbClr val="FFFFFF"/>
                </a:solidFill>
                <a:latin typeface="Montserrat Light"/>
                <a:ea typeface="Montserrat Light"/>
                <a:cs typeface="Montserrat Light"/>
                <a:sym typeface="Montserrat Light"/>
              </a:rPr>
              <a:t>Several variant resnet models have been tested (with more parameters) but the training time increased to a level that does not allow us to carry out tests in a consistent time, in addition to that there was no notable improvement in the result.</a:t>
            </a:r>
            <a:endParaRPr sz="1300">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1300">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rPr lang="ca" sz="1300">
                <a:solidFill>
                  <a:srgbClr val="FFFFFF"/>
                </a:solidFill>
                <a:latin typeface="Montserrat Light"/>
                <a:ea typeface="Montserrat Light"/>
                <a:cs typeface="Montserrat Light"/>
                <a:sym typeface="Montserrat Light"/>
              </a:rPr>
              <a:t>It was tried to change the optimizers and their parameters. </a:t>
            </a:r>
            <a:endParaRPr sz="1300">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1300">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rPr lang="ca" sz="1300">
                <a:solidFill>
                  <a:srgbClr val="FFFFFF"/>
                </a:solidFill>
                <a:latin typeface="Montserrat Light"/>
                <a:ea typeface="Montserrat Light"/>
                <a:cs typeface="Montserrat Light"/>
                <a:sym typeface="Montserrat Light"/>
              </a:rPr>
              <a:t>Change in the number of epochs and learning rates.</a:t>
            </a:r>
            <a:endParaRPr sz="1300">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1300">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rPr lang="ca" sz="1300">
                <a:solidFill>
                  <a:srgbClr val="FFFFFF"/>
                </a:solidFill>
                <a:latin typeface="Montserrat Light"/>
                <a:ea typeface="Montserrat Light"/>
                <a:cs typeface="Montserrat Light"/>
                <a:sym typeface="Montserrat Light"/>
              </a:rPr>
              <a:t>Added:</a:t>
            </a:r>
            <a:endParaRPr sz="1300">
              <a:solidFill>
                <a:srgbClr val="FFFFFF"/>
              </a:solidFill>
              <a:latin typeface="Montserrat Light"/>
              <a:ea typeface="Montserrat Light"/>
              <a:cs typeface="Montserrat Light"/>
              <a:sym typeface="Montserrat Light"/>
            </a:endParaRPr>
          </a:p>
          <a:p>
            <a:pPr indent="-311150" lvl="0" marL="457200" rtl="0" algn="just">
              <a:spcBef>
                <a:spcPts val="0"/>
              </a:spcBef>
              <a:spcAft>
                <a:spcPts val="0"/>
              </a:spcAft>
              <a:buClr>
                <a:srgbClr val="FFFFFF"/>
              </a:buClr>
              <a:buSzPts val="1300"/>
              <a:buFont typeface="Montserrat Light"/>
              <a:buChar char="●"/>
            </a:pPr>
            <a:r>
              <a:rPr lang="ca" sz="1300">
                <a:solidFill>
                  <a:srgbClr val="FFFFFF"/>
                </a:solidFill>
                <a:latin typeface="Montserrat Light"/>
                <a:ea typeface="Montserrat Light"/>
                <a:cs typeface="Montserrat Light"/>
                <a:sym typeface="Montserrat Light"/>
              </a:rPr>
              <a:t>Record in CSV of the test results for the 5 categories, giving the percentage of success. </a:t>
            </a:r>
            <a:endParaRPr sz="1300">
              <a:solidFill>
                <a:srgbClr val="FFFFFF"/>
              </a:solidFill>
              <a:latin typeface="Montserrat Light"/>
              <a:ea typeface="Montserrat Light"/>
              <a:cs typeface="Montserrat Light"/>
              <a:sym typeface="Montserrat Light"/>
            </a:endParaRPr>
          </a:p>
          <a:p>
            <a:pPr indent="-311150" lvl="0" marL="457200" rtl="0" algn="just">
              <a:spcBef>
                <a:spcPts val="0"/>
              </a:spcBef>
              <a:spcAft>
                <a:spcPts val="0"/>
              </a:spcAft>
              <a:buClr>
                <a:srgbClr val="FFFFFF"/>
              </a:buClr>
              <a:buSzPts val="1300"/>
              <a:buFont typeface="Montserrat Light"/>
              <a:buChar char="●"/>
            </a:pPr>
            <a:r>
              <a:rPr lang="ca" sz="1300">
                <a:solidFill>
                  <a:srgbClr val="FFFFFF"/>
                </a:solidFill>
                <a:latin typeface="Montserrat Light"/>
                <a:ea typeface="Montserrat Light"/>
                <a:cs typeface="Montserrat Light"/>
                <a:sym typeface="Montserrat Light"/>
              </a:rPr>
              <a:t>The percentage of success for each category is printed during the training validity. </a:t>
            </a:r>
            <a:endParaRPr sz="1300">
              <a:solidFill>
                <a:srgbClr val="FFFFFF"/>
              </a:solidFill>
              <a:latin typeface="Montserrat Light"/>
              <a:ea typeface="Montserrat Light"/>
              <a:cs typeface="Montserrat Light"/>
              <a:sym typeface="Montserrat Light"/>
            </a:endParaRPr>
          </a:p>
          <a:p>
            <a:pPr indent="-311150" lvl="0" marL="457200" rtl="0" algn="just">
              <a:spcBef>
                <a:spcPts val="0"/>
              </a:spcBef>
              <a:spcAft>
                <a:spcPts val="0"/>
              </a:spcAft>
              <a:buClr>
                <a:srgbClr val="FFFFFF"/>
              </a:buClr>
              <a:buSzPts val="1300"/>
              <a:buFont typeface="Montserrat Light"/>
              <a:buChar char="●"/>
            </a:pPr>
            <a:r>
              <a:rPr lang="ca" sz="1300">
                <a:solidFill>
                  <a:srgbClr val="FFFFFF"/>
                </a:solidFill>
                <a:latin typeface="Montserrat Light"/>
                <a:ea typeface="Montserrat Light"/>
                <a:cs typeface="Montserrat Light"/>
                <a:sym typeface="Montserrat Light"/>
              </a:rPr>
              <a:t>We print the characteristics of the model at the beginning of the training (as it is formed).</a:t>
            </a:r>
            <a:endParaRPr sz="1300">
              <a:solidFill>
                <a:srgbClr val="FFFFFF"/>
              </a:solidFill>
              <a:latin typeface="Montserrat Light"/>
              <a:ea typeface="Montserrat Light"/>
              <a:cs typeface="Montserrat Light"/>
              <a:sym typeface="Montserrat Light"/>
            </a:endParaRPr>
          </a:p>
          <a:p>
            <a:pPr indent="-311150" lvl="0" marL="457200" rtl="0" algn="just">
              <a:spcBef>
                <a:spcPts val="0"/>
              </a:spcBef>
              <a:spcAft>
                <a:spcPts val="0"/>
              </a:spcAft>
              <a:buClr>
                <a:srgbClr val="FFFFFF"/>
              </a:buClr>
              <a:buSzPts val="1300"/>
              <a:buFont typeface="Montserrat Light"/>
              <a:buChar char="●"/>
            </a:pPr>
            <a:r>
              <a:rPr lang="ca" sz="1300">
                <a:solidFill>
                  <a:srgbClr val="FFFFFF"/>
                </a:solidFill>
                <a:latin typeface="Montserrat Light"/>
                <a:ea typeface="Montserrat Light"/>
                <a:cs typeface="Montserrat Light"/>
                <a:sym typeface="Montserrat Light"/>
              </a:rPr>
              <a:t> Attempt to adapt the learning rate in increasing epochs.</a:t>
            </a:r>
            <a:endParaRPr sz="1300">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rgbClr val="FFFFFF"/>
              </a:solidFill>
              <a:latin typeface="Montserrat Light"/>
              <a:ea typeface="Montserrat Light"/>
              <a:cs typeface="Montserrat Light"/>
              <a:sym typeface="Montserrat Light"/>
            </a:endParaRPr>
          </a:p>
        </p:txBody>
      </p:sp>
      <p:sp>
        <p:nvSpPr>
          <p:cNvPr id="207" name="Google Shape;207;p29"/>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11</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0"/>
          <p:cNvSpPr txBox="1"/>
          <p:nvPr>
            <p:ph idx="4294967295" type="title"/>
          </p:nvPr>
        </p:nvSpPr>
        <p:spPr>
          <a:xfrm>
            <a:off x="1188750" y="274425"/>
            <a:ext cx="6766500" cy="722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7-</a:t>
            </a:r>
            <a:r>
              <a:rPr lang="ca">
                <a:solidFill>
                  <a:schemeClr val="accent3"/>
                </a:solidFill>
              </a:rPr>
              <a:t>Methodology</a:t>
            </a:r>
            <a:endParaRPr>
              <a:solidFill>
                <a:schemeClr val="accent3"/>
              </a:solidFill>
            </a:endParaRPr>
          </a:p>
        </p:txBody>
      </p:sp>
      <p:sp>
        <p:nvSpPr>
          <p:cNvPr id="213" name="Google Shape;213;p30"/>
          <p:cNvSpPr/>
          <p:nvPr/>
        </p:nvSpPr>
        <p:spPr>
          <a:xfrm>
            <a:off x="5424760" y="3087794"/>
            <a:ext cx="3001200" cy="989100"/>
          </a:xfrm>
          <a:prstGeom prst="round2DiagRect">
            <a:avLst>
              <a:gd fmla="val 0" name="adj1"/>
              <a:gd fmla="val 17764"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grpSp>
        <p:nvGrpSpPr>
          <p:cNvPr id="214" name="Google Shape;214;p30"/>
          <p:cNvGrpSpPr/>
          <p:nvPr/>
        </p:nvGrpSpPr>
        <p:grpSpPr>
          <a:xfrm>
            <a:off x="3482661" y="3087769"/>
            <a:ext cx="1944600" cy="989162"/>
            <a:chOff x="3071457" y="2013875"/>
            <a:chExt cx="1944600" cy="1569600"/>
          </a:xfrm>
        </p:grpSpPr>
        <p:sp>
          <p:nvSpPr>
            <p:cNvPr id="215" name="Google Shape;215;p30"/>
            <p:cNvSpPr/>
            <p:nvPr/>
          </p:nvSpPr>
          <p:spPr>
            <a:xfrm flipH="1" rot="10800000">
              <a:off x="3071457" y="2013875"/>
              <a:ext cx="19446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16" name="Google Shape;216;p30"/>
            <p:cNvSpPr txBox="1"/>
            <p:nvPr/>
          </p:nvSpPr>
          <p:spPr>
            <a:xfrm>
              <a:off x="3194997" y="2423544"/>
              <a:ext cx="1697400" cy="4599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1100">
                  <a:solidFill>
                    <a:schemeClr val="lt1"/>
                  </a:solidFill>
                  <a:latin typeface="Barlow"/>
                  <a:ea typeface="Barlow"/>
                  <a:cs typeface="Barlow"/>
                  <a:sym typeface="Barlow"/>
                </a:rPr>
                <a:t>Animals10  DATASET </a:t>
              </a:r>
              <a:br>
                <a:rPr b="1" lang="ca" sz="1100">
                  <a:solidFill>
                    <a:schemeClr val="lt1"/>
                  </a:solidFill>
                  <a:latin typeface="Barlow"/>
                  <a:ea typeface="Barlow"/>
                  <a:cs typeface="Barlow"/>
                  <a:sym typeface="Barlow"/>
                </a:rPr>
              </a:br>
              <a:r>
                <a:rPr b="1" lang="ca" sz="1100">
                  <a:solidFill>
                    <a:schemeClr val="lt1"/>
                  </a:solidFill>
                  <a:latin typeface="Barlow"/>
                  <a:ea typeface="Barlow"/>
                  <a:cs typeface="Barlow"/>
                  <a:sym typeface="Barlow"/>
                </a:rPr>
                <a:t>→ (5 animals)</a:t>
              </a:r>
              <a:endParaRPr b="1" sz="1100">
                <a:solidFill>
                  <a:srgbClr val="FFFFFF"/>
                </a:solidFill>
                <a:latin typeface="Barlow"/>
                <a:ea typeface="Barlow"/>
                <a:cs typeface="Barlow"/>
                <a:sym typeface="Barlow"/>
              </a:endParaRPr>
            </a:p>
          </p:txBody>
        </p:sp>
      </p:grpSp>
      <p:grpSp>
        <p:nvGrpSpPr>
          <p:cNvPr id="217" name="Google Shape;217;p30"/>
          <p:cNvGrpSpPr/>
          <p:nvPr/>
        </p:nvGrpSpPr>
        <p:grpSpPr>
          <a:xfrm>
            <a:off x="1540448" y="3087769"/>
            <a:ext cx="1944600" cy="989162"/>
            <a:chOff x="1126863" y="2013875"/>
            <a:chExt cx="1944600" cy="1569600"/>
          </a:xfrm>
        </p:grpSpPr>
        <p:sp>
          <p:nvSpPr>
            <p:cNvPr id="218" name="Google Shape;218;p30"/>
            <p:cNvSpPr/>
            <p:nvPr/>
          </p:nvSpPr>
          <p:spPr>
            <a:xfrm>
              <a:off x="1126863" y="2013875"/>
              <a:ext cx="1944600" cy="1569600"/>
            </a:xfrm>
            <a:prstGeom prst="round2DiagRect">
              <a:avLst>
                <a:gd fmla="val 0" name="adj1"/>
                <a:gd fmla="val 17764"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19" name="Google Shape;219;p30"/>
            <p:cNvSpPr txBox="1"/>
            <p:nvPr/>
          </p:nvSpPr>
          <p:spPr>
            <a:xfrm>
              <a:off x="1168065" y="2379212"/>
              <a:ext cx="1776300" cy="6981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1100">
                  <a:solidFill>
                    <a:srgbClr val="FFFFFF"/>
                  </a:solidFill>
                  <a:latin typeface="Barlow"/>
                  <a:ea typeface="Barlow"/>
                  <a:cs typeface="Barlow"/>
                  <a:sym typeface="Barlow"/>
                </a:rPr>
                <a:t>PreTrained model from pytorch</a:t>
              </a:r>
              <a:endParaRPr b="1" sz="1100">
                <a:solidFill>
                  <a:srgbClr val="FFFFFF"/>
                </a:solidFill>
                <a:latin typeface="Barlow"/>
                <a:ea typeface="Barlow"/>
                <a:cs typeface="Barlow"/>
                <a:sym typeface="Barlow"/>
              </a:endParaRPr>
            </a:p>
            <a:p>
              <a:pPr indent="0" lvl="0" marL="0" rtl="0" algn="l">
                <a:spcBef>
                  <a:spcPts val="0"/>
                </a:spcBef>
                <a:spcAft>
                  <a:spcPts val="0"/>
                </a:spcAft>
                <a:buNone/>
              </a:pPr>
              <a:r>
                <a:t/>
              </a:r>
              <a:endParaRPr b="1" sz="1100">
                <a:solidFill>
                  <a:srgbClr val="FFFFFF"/>
                </a:solidFill>
                <a:latin typeface="Barlow"/>
                <a:ea typeface="Barlow"/>
                <a:cs typeface="Barlow"/>
                <a:sym typeface="Barlow"/>
              </a:endParaRPr>
            </a:p>
          </p:txBody>
        </p:sp>
      </p:grpSp>
      <p:grpSp>
        <p:nvGrpSpPr>
          <p:cNvPr id="220" name="Google Shape;220;p30"/>
          <p:cNvGrpSpPr/>
          <p:nvPr/>
        </p:nvGrpSpPr>
        <p:grpSpPr>
          <a:xfrm>
            <a:off x="5402577" y="1640286"/>
            <a:ext cx="3001200" cy="909897"/>
            <a:chOff x="5015938" y="2013875"/>
            <a:chExt cx="3001200" cy="1569600"/>
          </a:xfrm>
        </p:grpSpPr>
        <p:sp>
          <p:nvSpPr>
            <p:cNvPr id="221" name="Google Shape;221;p30"/>
            <p:cNvSpPr/>
            <p:nvPr/>
          </p:nvSpPr>
          <p:spPr>
            <a:xfrm>
              <a:off x="5015938" y="2013875"/>
              <a:ext cx="3001200" cy="1569600"/>
            </a:xfrm>
            <a:prstGeom prst="round2DiagRect">
              <a:avLst>
                <a:gd fmla="val 0" name="adj1"/>
                <a:gd fmla="val 17764"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
          <p:nvSpPr>
            <p:cNvPr id="222" name="Google Shape;222;p30"/>
            <p:cNvSpPr txBox="1"/>
            <p:nvPr/>
          </p:nvSpPr>
          <p:spPr>
            <a:xfrm>
              <a:off x="5360229" y="2256375"/>
              <a:ext cx="2531400" cy="459900"/>
            </a:xfrm>
            <a:prstGeom prst="rect">
              <a:avLst/>
            </a:prstGeom>
            <a:solidFill>
              <a:srgbClr val="4A86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Barlow"/>
                <a:ea typeface="Barlow"/>
                <a:cs typeface="Barlow"/>
                <a:sym typeface="Barlow"/>
              </a:endParaRPr>
            </a:p>
          </p:txBody>
        </p:sp>
        <p:sp>
          <p:nvSpPr>
            <p:cNvPr id="223" name="Google Shape;223;p30"/>
            <p:cNvSpPr txBox="1"/>
            <p:nvPr/>
          </p:nvSpPr>
          <p:spPr>
            <a:xfrm>
              <a:off x="5360225" y="2716353"/>
              <a:ext cx="2417100" cy="512400"/>
            </a:xfrm>
            <a:prstGeom prst="rect">
              <a:avLst/>
            </a:prstGeom>
            <a:solidFill>
              <a:srgbClr val="4A86E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00">
                <a:solidFill>
                  <a:srgbClr val="FFFFFF"/>
                </a:solidFill>
                <a:latin typeface="Barlow"/>
                <a:ea typeface="Barlow"/>
                <a:cs typeface="Barlow"/>
                <a:sym typeface="Barlow"/>
              </a:endParaRPr>
            </a:p>
          </p:txBody>
        </p:sp>
      </p:grpSp>
      <p:grpSp>
        <p:nvGrpSpPr>
          <p:cNvPr id="224" name="Google Shape;224;p30"/>
          <p:cNvGrpSpPr/>
          <p:nvPr/>
        </p:nvGrpSpPr>
        <p:grpSpPr>
          <a:xfrm>
            <a:off x="5294305" y="3470520"/>
            <a:ext cx="261571" cy="260379"/>
            <a:chOff x="4858109" y="2631368"/>
            <a:chExt cx="316442" cy="315000"/>
          </a:xfrm>
        </p:grpSpPr>
        <p:sp>
          <p:nvSpPr>
            <p:cNvPr id="225" name="Google Shape;225;p30"/>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26" name="Google Shape;226;p30"/>
            <p:cNvSpPr/>
            <p:nvPr/>
          </p:nvSpPr>
          <p:spPr>
            <a:xfrm>
              <a:off x="4858109" y="2739300"/>
              <a:ext cx="239100" cy="99000"/>
            </a:xfrm>
            <a:prstGeom prst="rightArrow">
              <a:avLst>
                <a:gd fmla="val 32020" name="adj1"/>
                <a:gd fmla="val 6697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ca">
                  <a:latin typeface="Barlow"/>
                  <a:ea typeface="Barlow"/>
                  <a:cs typeface="Barlow"/>
                  <a:sym typeface="Barlow"/>
                </a:rPr>
              </a:br>
              <a:endParaRPr>
                <a:latin typeface="Barlow"/>
                <a:ea typeface="Barlow"/>
                <a:cs typeface="Barlow"/>
                <a:sym typeface="Barlow"/>
              </a:endParaRPr>
            </a:p>
          </p:txBody>
        </p:sp>
      </p:grpSp>
      <p:grpSp>
        <p:nvGrpSpPr>
          <p:cNvPr id="227" name="Google Shape;227;p30"/>
          <p:cNvGrpSpPr/>
          <p:nvPr/>
        </p:nvGrpSpPr>
        <p:grpSpPr>
          <a:xfrm>
            <a:off x="3357099" y="3470521"/>
            <a:ext cx="260366" cy="260366"/>
            <a:chOff x="3157188" y="909150"/>
            <a:chExt cx="470400" cy="470400"/>
          </a:xfrm>
        </p:grpSpPr>
        <p:sp>
          <p:nvSpPr>
            <p:cNvPr id="228" name="Google Shape;228;p30"/>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29" name="Google Shape;229;p30"/>
            <p:cNvSpPr/>
            <p:nvPr/>
          </p:nvSpPr>
          <p:spPr>
            <a:xfrm>
              <a:off x="3243138" y="995100"/>
              <a:ext cx="298500" cy="298500"/>
            </a:xfrm>
            <a:prstGeom prst="mathPlus">
              <a:avLst>
                <a:gd fmla="val 9900" name="adj1"/>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grpSp>
      <p:sp>
        <p:nvSpPr>
          <p:cNvPr id="230" name="Google Shape;230;p30"/>
          <p:cNvSpPr txBox="1"/>
          <p:nvPr/>
        </p:nvSpPr>
        <p:spPr>
          <a:xfrm>
            <a:off x="5659650" y="3393080"/>
            <a:ext cx="2531400" cy="455400"/>
          </a:xfrm>
          <a:prstGeom prst="rect">
            <a:avLst/>
          </a:prstGeom>
          <a:solidFill>
            <a:srgbClr val="4A86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100">
                <a:solidFill>
                  <a:schemeClr val="lt1"/>
                </a:solidFill>
                <a:latin typeface="Barlow"/>
                <a:ea typeface="Barlow"/>
                <a:cs typeface="Barlow"/>
                <a:sym typeface="Barlow"/>
              </a:rPr>
              <a:t>Results after train-validate and test</a:t>
            </a:r>
            <a:endParaRPr b="1" sz="1100">
              <a:solidFill>
                <a:schemeClr val="lt1"/>
              </a:solidFill>
              <a:latin typeface="Barlow"/>
              <a:ea typeface="Barlow"/>
              <a:cs typeface="Barlow"/>
              <a:sym typeface="Barlow"/>
            </a:endParaRPr>
          </a:p>
          <a:p>
            <a:pPr indent="0" lvl="0" marL="0" rtl="0" algn="l">
              <a:spcBef>
                <a:spcPts val="0"/>
              </a:spcBef>
              <a:spcAft>
                <a:spcPts val="0"/>
              </a:spcAft>
              <a:buNone/>
            </a:pPr>
            <a:r>
              <a:t/>
            </a:r>
            <a:endParaRPr b="1" sz="1100">
              <a:solidFill>
                <a:srgbClr val="FFFFFF"/>
              </a:solidFill>
              <a:latin typeface="Barlow"/>
              <a:ea typeface="Barlow"/>
              <a:cs typeface="Barlow"/>
              <a:sym typeface="Barlow"/>
            </a:endParaRPr>
          </a:p>
        </p:txBody>
      </p:sp>
      <p:grpSp>
        <p:nvGrpSpPr>
          <p:cNvPr id="231" name="Google Shape;231;p30"/>
          <p:cNvGrpSpPr/>
          <p:nvPr/>
        </p:nvGrpSpPr>
        <p:grpSpPr>
          <a:xfrm>
            <a:off x="1581640" y="1640911"/>
            <a:ext cx="3827362" cy="908641"/>
            <a:chOff x="3071457" y="2013875"/>
            <a:chExt cx="1944600" cy="1569600"/>
          </a:xfrm>
        </p:grpSpPr>
        <p:sp>
          <p:nvSpPr>
            <p:cNvPr id="232" name="Google Shape;232;p30"/>
            <p:cNvSpPr/>
            <p:nvPr/>
          </p:nvSpPr>
          <p:spPr>
            <a:xfrm flipH="1" rot="10800000">
              <a:off x="3071457" y="2013875"/>
              <a:ext cx="19446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33" name="Google Shape;233;p30"/>
            <p:cNvSpPr txBox="1"/>
            <p:nvPr/>
          </p:nvSpPr>
          <p:spPr>
            <a:xfrm>
              <a:off x="3436076" y="2477300"/>
              <a:ext cx="1207200" cy="459900"/>
            </a:xfrm>
            <a:prstGeom prst="rect">
              <a:avLst/>
            </a:prstGeom>
            <a:solidFill>
              <a:srgbClr val="93C47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100">
                  <a:solidFill>
                    <a:srgbClr val="FFFFFF"/>
                  </a:solidFill>
                  <a:latin typeface="Barlow"/>
                  <a:ea typeface="Barlow"/>
                  <a:cs typeface="Barlow"/>
                  <a:sym typeface="Barlow"/>
                </a:rPr>
                <a:t>Animals10 </a:t>
              </a:r>
              <a:r>
                <a:rPr b="1" lang="ca" sz="1100">
                  <a:solidFill>
                    <a:srgbClr val="FFFFFF"/>
                  </a:solidFill>
                  <a:latin typeface="Barlow"/>
                  <a:ea typeface="Barlow"/>
                  <a:cs typeface="Barlow"/>
                  <a:sym typeface="Barlow"/>
                </a:rPr>
                <a:t> DATASET → (5 animals)</a:t>
              </a:r>
              <a:endParaRPr b="1" sz="1100">
                <a:solidFill>
                  <a:srgbClr val="FFFFFF"/>
                </a:solidFill>
                <a:latin typeface="Barlow"/>
                <a:ea typeface="Barlow"/>
                <a:cs typeface="Barlow"/>
                <a:sym typeface="Barlow"/>
              </a:endParaRPr>
            </a:p>
          </p:txBody>
        </p:sp>
      </p:grpSp>
      <p:sp>
        <p:nvSpPr>
          <p:cNvPr id="234" name="Google Shape;234;p30"/>
          <p:cNvSpPr txBox="1"/>
          <p:nvPr/>
        </p:nvSpPr>
        <p:spPr>
          <a:xfrm>
            <a:off x="5659650" y="2013439"/>
            <a:ext cx="2531400" cy="363000"/>
          </a:xfrm>
          <a:prstGeom prst="rect">
            <a:avLst/>
          </a:prstGeom>
          <a:solidFill>
            <a:srgbClr val="4A86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100">
                <a:solidFill>
                  <a:schemeClr val="lt1"/>
                </a:solidFill>
                <a:latin typeface="Barlow"/>
                <a:ea typeface="Barlow"/>
                <a:cs typeface="Barlow"/>
                <a:sym typeface="Barlow"/>
              </a:rPr>
              <a:t>Results after train-validate and test</a:t>
            </a:r>
            <a:endParaRPr sz="2100">
              <a:solidFill>
                <a:srgbClr val="222222"/>
              </a:solidFill>
              <a:highlight>
                <a:srgbClr val="F8F9FA"/>
              </a:highlight>
            </a:endParaRPr>
          </a:p>
          <a:p>
            <a:pPr indent="0" lvl="0" marL="0" rtl="0" algn="l">
              <a:spcBef>
                <a:spcPts val="0"/>
              </a:spcBef>
              <a:spcAft>
                <a:spcPts val="0"/>
              </a:spcAft>
              <a:buNone/>
            </a:pPr>
            <a:r>
              <a:t/>
            </a:r>
            <a:endParaRPr b="1" sz="1100">
              <a:solidFill>
                <a:srgbClr val="FFFFFF"/>
              </a:solidFill>
              <a:latin typeface="Barlow"/>
              <a:ea typeface="Barlow"/>
              <a:cs typeface="Barlow"/>
              <a:sym typeface="Barlow"/>
            </a:endParaRPr>
          </a:p>
        </p:txBody>
      </p:sp>
      <p:grpSp>
        <p:nvGrpSpPr>
          <p:cNvPr id="235" name="Google Shape;235;p30"/>
          <p:cNvGrpSpPr/>
          <p:nvPr/>
        </p:nvGrpSpPr>
        <p:grpSpPr>
          <a:xfrm>
            <a:off x="5294305" y="1946520"/>
            <a:ext cx="261571" cy="260379"/>
            <a:chOff x="4858109" y="2631368"/>
            <a:chExt cx="316442" cy="315000"/>
          </a:xfrm>
        </p:grpSpPr>
        <p:sp>
          <p:nvSpPr>
            <p:cNvPr id="236" name="Google Shape;236;p30"/>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37" name="Google Shape;237;p30"/>
            <p:cNvSpPr/>
            <p:nvPr/>
          </p:nvSpPr>
          <p:spPr>
            <a:xfrm>
              <a:off x="4858109" y="2739300"/>
              <a:ext cx="239100" cy="99000"/>
            </a:xfrm>
            <a:prstGeom prst="rightArrow">
              <a:avLst>
                <a:gd fmla="val 32020" name="adj1"/>
                <a:gd fmla="val 6697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ca">
                  <a:latin typeface="Barlow"/>
                  <a:ea typeface="Barlow"/>
                  <a:cs typeface="Barlow"/>
                  <a:sym typeface="Barlow"/>
                </a:rPr>
              </a:br>
              <a:endParaRPr>
                <a:latin typeface="Barlow"/>
                <a:ea typeface="Barlow"/>
                <a:cs typeface="Barlow"/>
                <a:sym typeface="Barlow"/>
              </a:endParaRPr>
            </a:p>
          </p:txBody>
        </p:sp>
      </p:grpSp>
      <p:sp>
        <p:nvSpPr>
          <p:cNvPr id="238" name="Google Shape;238;p30"/>
          <p:cNvSpPr txBox="1"/>
          <p:nvPr/>
        </p:nvSpPr>
        <p:spPr>
          <a:xfrm>
            <a:off x="958200" y="1151950"/>
            <a:ext cx="2924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2"/>
                </a:solidFill>
                <a:latin typeface="Montserrat Light"/>
                <a:ea typeface="Montserrat Light"/>
                <a:cs typeface="Montserrat Light"/>
                <a:sym typeface="Montserrat Light"/>
              </a:rPr>
              <a:t>Training</a:t>
            </a:r>
            <a:r>
              <a:rPr lang="ca">
                <a:solidFill>
                  <a:schemeClr val="lt2"/>
                </a:solidFill>
                <a:latin typeface="Montserrat Light"/>
                <a:ea typeface="Montserrat Light"/>
                <a:cs typeface="Montserrat Light"/>
                <a:sym typeface="Montserrat Light"/>
              </a:rPr>
              <a:t> from scratch</a:t>
            </a:r>
            <a:endParaRPr>
              <a:solidFill>
                <a:schemeClr val="lt2"/>
              </a:solidFill>
              <a:latin typeface="Montserrat Light"/>
              <a:ea typeface="Montserrat Light"/>
              <a:cs typeface="Montserrat Light"/>
              <a:sym typeface="Montserrat Light"/>
            </a:endParaRPr>
          </a:p>
        </p:txBody>
      </p:sp>
      <p:sp>
        <p:nvSpPr>
          <p:cNvPr id="239" name="Google Shape;239;p30"/>
          <p:cNvSpPr txBox="1"/>
          <p:nvPr/>
        </p:nvSpPr>
        <p:spPr>
          <a:xfrm>
            <a:off x="958200" y="2637167"/>
            <a:ext cx="292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2"/>
                </a:solidFill>
                <a:latin typeface="Montserrat Light"/>
                <a:ea typeface="Montserrat Light"/>
                <a:cs typeface="Montserrat Light"/>
                <a:sym typeface="Montserrat Light"/>
              </a:rPr>
              <a:t>Transfer learning</a:t>
            </a:r>
            <a:endParaRPr>
              <a:solidFill>
                <a:schemeClr val="lt2"/>
              </a:solidFill>
              <a:latin typeface="Montserrat Light"/>
              <a:ea typeface="Montserrat Light"/>
              <a:cs typeface="Montserrat Light"/>
              <a:sym typeface="Montserrat Light"/>
            </a:endParaRPr>
          </a:p>
        </p:txBody>
      </p:sp>
      <p:sp>
        <p:nvSpPr>
          <p:cNvPr id="240" name="Google Shape;240;p30"/>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12</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1"/>
          <p:cNvSpPr txBox="1"/>
          <p:nvPr>
            <p:ph idx="4294967295" type="title"/>
          </p:nvPr>
        </p:nvSpPr>
        <p:spPr>
          <a:xfrm>
            <a:off x="1188750" y="274425"/>
            <a:ext cx="6766500" cy="722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Methodology</a:t>
            </a:r>
            <a:endParaRPr>
              <a:solidFill>
                <a:schemeClr val="accent3"/>
              </a:solidFill>
            </a:endParaRPr>
          </a:p>
        </p:txBody>
      </p:sp>
      <p:sp>
        <p:nvSpPr>
          <p:cNvPr id="246" name="Google Shape;246;p31"/>
          <p:cNvSpPr txBox="1"/>
          <p:nvPr/>
        </p:nvSpPr>
        <p:spPr>
          <a:xfrm>
            <a:off x="958200" y="1151950"/>
            <a:ext cx="2924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2"/>
                </a:solidFill>
                <a:latin typeface="Montserrat Light"/>
                <a:ea typeface="Montserrat Light"/>
                <a:cs typeface="Montserrat Light"/>
                <a:sym typeface="Montserrat Light"/>
              </a:rPr>
              <a:t>How we test the results</a:t>
            </a:r>
            <a:endParaRPr>
              <a:solidFill>
                <a:schemeClr val="lt2"/>
              </a:solidFill>
              <a:latin typeface="Montserrat Light"/>
              <a:ea typeface="Montserrat Light"/>
              <a:cs typeface="Montserrat Light"/>
              <a:sym typeface="Montserrat Light"/>
            </a:endParaRPr>
          </a:p>
        </p:txBody>
      </p:sp>
      <p:sp>
        <p:nvSpPr>
          <p:cNvPr id="247" name="Google Shape;247;p31"/>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12</a:t>
            </a:r>
            <a:endParaRPr>
              <a:solidFill>
                <a:schemeClr val="lt1"/>
              </a:solidFill>
              <a:latin typeface="Montserrat Light"/>
              <a:ea typeface="Montserrat Light"/>
              <a:cs typeface="Montserrat Light"/>
              <a:sym typeface="Montserrat Light"/>
            </a:endParaRPr>
          </a:p>
        </p:txBody>
      </p:sp>
      <p:sp>
        <p:nvSpPr>
          <p:cNvPr id="248" name="Google Shape;248;p31"/>
          <p:cNvSpPr txBox="1"/>
          <p:nvPr/>
        </p:nvSpPr>
        <p:spPr>
          <a:xfrm>
            <a:off x="1581650" y="1640275"/>
            <a:ext cx="6308100" cy="275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a:solidFill>
                  <a:srgbClr val="EFEFEF"/>
                </a:solidFill>
                <a:latin typeface="Montserrat Light"/>
                <a:ea typeface="Montserrat Light"/>
                <a:cs typeface="Montserrat Light"/>
                <a:sym typeface="Montserrat Light"/>
              </a:rPr>
              <a:t>We export the data to a csv, with the percentage of being each anima</a:t>
            </a:r>
            <a:endParaRPr>
              <a:solidFill>
                <a:srgbClr val="EFEFEF"/>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rgbClr val="EFEFEF"/>
                </a:solidFill>
                <a:latin typeface="Montserrat Light"/>
                <a:ea typeface="Montserrat Light"/>
                <a:cs typeface="Montserrat Light"/>
                <a:sym typeface="Montserrat Light"/>
              </a:rPr>
              <a:t>with the percentage of the selected animal and its category and then we check them quickly by following these numbers.</a:t>
            </a:r>
            <a:endParaRPr>
              <a:solidFill>
                <a:srgbClr val="EFEFE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rgbClr val="EFEFE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rgbClr val="EFEFEF"/>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rgbClr val="EFEFEF"/>
                </a:solidFill>
                <a:latin typeface="Montserrat Light"/>
                <a:ea typeface="Montserrat Light"/>
                <a:cs typeface="Montserrat Light"/>
                <a:sym typeface="Montserrat Light"/>
              </a:rPr>
              <a:t>from 1 to 137 + 698, 699, 700 are squirrels</a:t>
            </a:r>
            <a:endParaRPr>
              <a:solidFill>
                <a:srgbClr val="EFEFEF"/>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rgbClr val="EFEFEF"/>
                </a:solidFill>
                <a:latin typeface="Montserrat Light"/>
                <a:ea typeface="Montserrat Light"/>
                <a:cs typeface="Montserrat Light"/>
                <a:sym typeface="Montserrat Light"/>
              </a:rPr>
              <a:t>from 138 to 277 are horses</a:t>
            </a:r>
            <a:endParaRPr>
              <a:solidFill>
                <a:srgbClr val="EFEFEF"/>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rgbClr val="EFEFEF"/>
                </a:solidFill>
                <a:latin typeface="Montserrat Light"/>
                <a:ea typeface="Montserrat Light"/>
                <a:cs typeface="Montserrat Light"/>
                <a:sym typeface="Montserrat Light"/>
              </a:rPr>
              <a:t>from 278 to 417 are elephants</a:t>
            </a:r>
            <a:endParaRPr>
              <a:solidFill>
                <a:srgbClr val="EFEFEF"/>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rgbClr val="EFEFEF"/>
                </a:solidFill>
                <a:latin typeface="Montserrat Light"/>
                <a:ea typeface="Montserrat Light"/>
                <a:cs typeface="Montserrat Light"/>
                <a:sym typeface="Montserrat Light"/>
              </a:rPr>
              <a:t>from 418 to 557 are butterflies</a:t>
            </a:r>
            <a:endParaRPr>
              <a:solidFill>
                <a:srgbClr val="EFEFEF"/>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rgbClr val="EFEFEF"/>
                </a:solidFill>
                <a:latin typeface="Montserrat Light"/>
                <a:ea typeface="Montserrat Light"/>
                <a:cs typeface="Montserrat Light"/>
                <a:sym typeface="Montserrat Light"/>
              </a:rPr>
              <a:t>from 558 to 697 are sheep</a:t>
            </a:r>
            <a:endParaRPr>
              <a:solidFill>
                <a:srgbClr val="EFEFE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rgbClr val="EFEFEF"/>
              </a:solidFill>
              <a:latin typeface="Montserrat Light"/>
              <a:ea typeface="Montserrat Light"/>
              <a:cs typeface="Montserrat Light"/>
              <a:sym typeface="Montserrat Light"/>
            </a:endParaRPr>
          </a:p>
        </p:txBody>
      </p:sp>
      <p:pic>
        <p:nvPicPr>
          <p:cNvPr id="249" name="Google Shape;249;p31"/>
          <p:cNvPicPr preferRelativeResize="0"/>
          <p:nvPr/>
        </p:nvPicPr>
        <p:blipFill>
          <a:blip r:embed="rId3">
            <a:alphaModFix/>
          </a:blip>
          <a:stretch>
            <a:fillRect/>
          </a:stretch>
        </p:blipFill>
        <p:spPr>
          <a:xfrm>
            <a:off x="5625025" y="2571749"/>
            <a:ext cx="2191775" cy="1761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2"/>
          <p:cNvSpPr txBox="1"/>
          <p:nvPr>
            <p:ph idx="4294967295" type="ctrTitle"/>
          </p:nvPr>
        </p:nvSpPr>
        <p:spPr>
          <a:xfrm>
            <a:off x="303325" y="136700"/>
            <a:ext cx="8874000" cy="811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sz="5300">
                <a:solidFill>
                  <a:schemeClr val="accent3"/>
                </a:solidFill>
              </a:rPr>
              <a:t>8</a:t>
            </a:r>
            <a:r>
              <a:rPr lang="ca" sz="5300">
                <a:solidFill>
                  <a:schemeClr val="accent3"/>
                </a:solidFill>
              </a:rPr>
              <a:t>-</a:t>
            </a:r>
            <a:r>
              <a:rPr lang="ca" sz="5300">
                <a:solidFill>
                  <a:schemeClr val="accent3"/>
                </a:solidFill>
              </a:rPr>
              <a:t>Accuracy </a:t>
            </a:r>
            <a:r>
              <a:rPr lang="ca" sz="5300">
                <a:solidFill>
                  <a:schemeClr val="accent3"/>
                </a:solidFill>
              </a:rPr>
              <a:t> in models tested</a:t>
            </a:r>
            <a:endParaRPr sz="5300">
              <a:solidFill>
                <a:schemeClr val="accent3"/>
              </a:solidFill>
            </a:endParaRPr>
          </a:p>
        </p:txBody>
      </p:sp>
      <p:sp>
        <p:nvSpPr>
          <p:cNvPr id="255" name="Google Shape;255;p32"/>
          <p:cNvSpPr txBox="1"/>
          <p:nvPr>
            <p:ph idx="4294967295" type="ctrTitle"/>
          </p:nvPr>
        </p:nvSpPr>
        <p:spPr>
          <a:xfrm>
            <a:off x="1503388" y="1288475"/>
            <a:ext cx="1991100" cy="64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ca" sz="2300" u="sng">
                <a:solidFill>
                  <a:schemeClr val="accent3"/>
                </a:solidFill>
              </a:rPr>
              <a:t>From scratch</a:t>
            </a:r>
            <a:endParaRPr sz="2300" u="sng">
              <a:solidFill>
                <a:schemeClr val="accent3"/>
              </a:solidFill>
            </a:endParaRPr>
          </a:p>
        </p:txBody>
      </p:sp>
      <p:sp>
        <p:nvSpPr>
          <p:cNvPr id="256" name="Google Shape;256;p32"/>
          <p:cNvSpPr txBox="1"/>
          <p:nvPr>
            <p:ph idx="4294967295" type="ctrTitle"/>
          </p:nvPr>
        </p:nvSpPr>
        <p:spPr>
          <a:xfrm>
            <a:off x="6432063" y="1288475"/>
            <a:ext cx="2586900" cy="64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ca" sz="2400" u="sng">
                <a:solidFill>
                  <a:schemeClr val="accent3"/>
                </a:solidFill>
              </a:rPr>
              <a:t>Download train</a:t>
            </a:r>
            <a:endParaRPr sz="2400" u="sng">
              <a:solidFill>
                <a:schemeClr val="accent3"/>
              </a:solidFill>
            </a:endParaRPr>
          </a:p>
        </p:txBody>
      </p:sp>
      <p:sp>
        <p:nvSpPr>
          <p:cNvPr id="257" name="Google Shape;257;p32"/>
          <p:cNvSpPr txBox="1"/>
          <p:nvPr/>
        </p:nvSpPr>
        <p:spPr>
          <a:xfrm>
            <a:off x="1574488" y="20521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38%</a:t>
            </a:r>
            <a:endParaRPr sz="1200">
              <a:latin typeface="Montserrat Light"/>
              <a:ea typeface="Montserrat Light"/>
              <a:cs typeface="Montserrat Light"/>
              <a:sym typeface="Montserrat Light"/>
            </a:endParaRPr>
          </a:p>
        </p:txBody>
      </p:sp>
      <p:sp>
        <p:nvSpPr>
          <p:cNvPr id="258" name="Google Shape;258;p32"/>
          <p:cNvSpPr txBox="1"/>
          <p:nvPr/>
        </p:nvSpPr>
        <p:spPr>
          <a:xfrm>
            <a:off x="125038" y="1489050"/>
            <a:ext cx="16641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300" u="sng">
                <a:solidFill>
                  <a:schemeClr val="accent3"/>
                </a:solidFill>
                <a:latin typeface="DM Serif Display"/>
                <a:ea typeface="DM Serif Display"/>
                <a:cs typeface="DM Serif Display"/>
                <a:sym typeface="DM Serif Display"/>
              </a:rPr>
              <a:t>Model</a:t>
            </a:r>
            <a:endParaRPr sz="2300" u="sng">
              <a:solidFill>
                <a:schemeClr val="accent3"/>
              </a:solidFill>
              <a:latin typeface="DM Serif Display"/>
              <a:ea typeface="DM Serif Display"/>
              <a:cs typeface="DM Serif Display"/>
              <a:sym typeface="DM Serif Display"/>
            </a:endParaRPr>
          </a:p>
        </p:txBody>
      </p:sp>
      <p:sp>
        <p:nvSpPr>
          <p:cNvPr id="259" name="Google Shape;259;p32"/>
          <p:cNvSpPr txBox="1"/>
          <p:nvPr/>
        </p:nvSpPr>
        <p:spPr>
          <a:xfrm>
            <a:off x="125038" y="2052150"/>
            <a:ext cx="10674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Resnet101</a:t>
            </a:r>
            <a:endParaRPr sz="1200">
              <a:latin typeface="Montserrat Light"/>
              <a:ea typeface="Montserrat Light"/>
              <a:cs typeface="Montserrat Light"/>
              <a:sym typeface="Montserrat Light"/>
            </a:endParaRPr>
          </a:p>
        </p:txBody>
      </p:sp>
      <p:sp>
        <p:nvSpPr>
          <p:cNvPr id="260" name="Google Shape;260;p32"/>
          <p:cNvSpPr txBox="1"/>
          <p:nvPr>
            <p:ph idx="4294967295" type="ctrTitle"/>
          </p:nvPr>
        </p:nvSpPr>
        <p:spPr>
          <a:xfrm>
            <a:off x="3494488" y="1288475"/>
            <a:ext cx="2790900" cy="64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ca" sz="2300" u="sng">
                <a:solidFill>
                  <a:schemeClr val="accent3"/>
                </a:solidFill>
              </a:rPr>
              <a:t>Download no train</a:t>
            </a:r>
            <a:endParaRPr sz="2300" u="sng">
              <a:solidFill>
                <a:schemeClr val="accent3"/>
              </a:solidFill>
            </a:endParaRPr>
          </a:p>
        </p:txBody>
      </p:sp>
      <p:sp>
        <p:nvSpPr>
          <p:cNvPr id="261" name="Google Shape;261;p32"/>
          <p:cNvSpPr txBox="1"/>
          <p:nvPr/>
        </p:nvSpPr>
        <p:spPr>
          <a:xfrm>
            <a:off x="125038" y="2481925"/>
            <a:ext cx="1554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squeezenet1_1</a:t>
            </a:r>
            <a:endParaRPr sz="1200">
              <a:latin typeface="Montserrat Light"/>
              <a:ea typeface="Montserrat Light"/>
              <a:cs typeface="Montserrat Light"/>
              <a:sym typeface="Montserrat Light"/>
            </a:endParaRPr>
          </a:p>
        </p:txBody>
      </p:sp>
      <p:sp>
        <p:nvSpPr>
          <p:cNvPr id="262" name="Google Shape;262;p32"/>
          <p:cNvSpPr txBox="1"/>
          <p:nvPr/>
        </p:nvSpPr>
        <p:spPr>
          <a:xfrm>
            <a:off x="1574488" y="252390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4%</a:t>
            </a:r>
            <a:endParaRPr sz="1200">
              <a:latin typeface="Montserrat Light"/>
              <a:ea typeface="Montserrat Light"/>
              <a:cs typeface="Montserrat Light"/>
              <a:sym typeface="Montserrat Light"/>
            </a:endParaRPr>
          </a:p>
        </p:txBody>
      </p:sp>
      <p:sp>
        <p:nvSpPr>
          <p:cNvPr id="263" name="Google Shape;263;p32"/>
          <p:cNvSpPr txBox="1"/>
          <p:nvPr/>
        </p:nvSpPr>
        <p:spPr>
          <a:xfrm>
            <a:off x="3609863" y="20857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15%</a:t>
            </a:r>
            <a:endParaRPr sz="1200">
              <a:latin typeface="Montserrat Light"/>
              <a:ea typeface="Montserrat Light"/>
              <a:cs typeface="Montserrat Light"/>
              <a:sym typeface="Montserrat Light"/>
            </a:endParaRPr>
          </a:p>
        </p:txBody>
      </p:sp>
      <p:sp>
        <p:nvSpPr>
          <p:cNvPr id="264" name="Google Shape;264;p32"/>
          <p:cNvSpPr txBox="1"/>
          <p:nvPr/>
        </p:nvSpPr>
        <p:spPr>
          <a:xfrm>
            <a:off x="125038" y="2978900"/>
            <a:ext cx="1554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alexnet</a:t>
            </a:r>
            <a:endParaRPr sz="1200">
              <a:latin typeface="Montserrat Light"/>
              <a:ea typeface="Montserrat Light"/>
              <a:cs typeface="Montserrat Light"/>
              <a:sym typeface="Montserrat Light"/>
            </a:endParaRPr>
          </a:p>
        </p:txBody>
      </p:sp>
      <p:sp>
        <p:nvSpPr>
          <p:cNvPr id="265" name="Google Shape;265;p32"/>
          <p:cNvSpPr txBox="1"/>
          <p:nvPr/>
        </p:nvSpPr>
        <p:spPr>
          <a:xfrm>
            <a:off x="1574488" y="29956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14%</a:t>
            </a:r>
            <a:endParaRPr sz="1200">
              <a:latin typeface="Montserrat Light"/>
              <a:ea typeface="Montserrat Light"/>
              <a:cs typeface="Montserrat Light"/>
              <a:sym typeface="Montserrat Light"/>
            </a:endParaRPr>
          </a:p>
        </p:txBody>
      </p:sp>
      <p:sp>
        <p:nvSpPr>
          <p:cNvPr id="266" name="Google Shape;266;p32"/>
          <p:cNvSpPr txBox="1"/>
          <p:nvPr/>
        </p:nvSpPr>
        <p:spPr>
          <a:xfrm>
            <a:off x="3609863" y="2549125"/>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0%</a:t>
            </a:r>
            <a:endParaRPr sz="1200">
              <a:latin typeface="Montserrat Light"/>
              <a:ea typeface="Montserrat Light"/>
              <a:cs typeface="Montserrat Light"/>
              <a:sym typeface="Montserrat Light"/>
            </a:endParaRPr>
          </a:p>
        </p:txBody>
      </p:sp>
      <p:sp>
        <p:nvSpPr>
          <p:cNvPr id="267" name="Google Shape;267;p32"/>
          <p:cNvSpPr txBox="1"/>
          <p:nvPr/>
        </p:nvSpPr>
        <p:spPr>
          <a:xfrm>
            <a:off x="3609863" y="301250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0%</a:t>
            </a:r>
            <a:endParaRPr sz="1200">
              <a:latin typeface="Montserrat Light"/>
              <a:ea typeface="Montserrat Light"/>
              <a:cs typeface="Montserrat Light"/>
              <a:sym typeface="Montserrat Light"/>
            </a:endParaRPr>
          </a:p>
        </p:txBody>
      </p:sp>
      <p:sp>
        <p:nvSpPr>
          <p:cNvPr id="268" name="Google Shape;268;p32"/>
          <p:cNvSpPr txBox="1"/>
          <p:nvPr/>
        </p:nvSpPr>
        <p:spPr>
          <a:xfrm>
            <a:off x="179638" y="3475875"/>
            <a:ext cx="1554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VGG11</a:t>
            </a:r>
            <a:endParaRPr sz="1200">
              <a:latin typeface="Montserrat Light"/>
              <a:ea typeface="Montserrat Light"/>
              <a:cs typeface="Montserrat Light"/>
              <a:sym typeface="Montserrat Light"/>
            </a:endParaRPr>
          </a:p>
        </p:txBody>
      </p:sp>
      <p:sp>
        <p:nvSpPr>
          <p:cNvPr id="269" name="Google Shape;269;p32"/>
          <p:cNvSpPr txBox="1"/>
          <p:nvPr/>
        </p:nvSpPr>
        <p:spPr>
          <a:xfrm>
            <a:off x="1574488" y="346740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25%</a:t>
            </a:r>
            <a:endParaRPr sz="1200">
              <a:latin typeface="Montserrat Light"/>
              <a:ea typeface="Montserrat Light"/>
              <a:cs typeface="Montserrat Light"/>
              <a:sym typeface="Montserrat Light"/>
            </a:endParaRPr>
          </a:p>
        </p:txBody>
      </p:sp>
      <p:sp>
        <p:nvSpPr>
          <p:cNvPr id="270" name="Google Shape;270;p32"/>
          <p:cNvSpPr txBox="1"/>
          <p:nvPr/>
        </p:nvSpPr>
        <p:spPr>
          <a:xfrm>
            <a:off x="6432063" y="20857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99%</a:t>
            </a:r>
            <a:endParaRPr sz="1200">
              <a:latin typeface="Montserrat Light"/>
              <a:ea typeface="Montserrat Light"/>
              <a:cs typeface="Montserrat Light"/>
              <a:sym typeface="Montserrat Light"/>
            </a:endParaRPr>
          </a:p>
        </p:txBody>
      </p:sp>
      <p:sp>
        <p:nvSpPr>
          <p:cNvPr id="271" name="Google Shape;271;p32"/>
          <p:cNvSpPr txBox="1"/>
          <p:nvPr/>
        </p:nvSpPr>
        <p:spPr>
          <a:xfrm>
            <a:off x="6432063" y="2481925"/>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38%</a:t>
            </a:r>
            <a:endParaRPr sz="1200">
              <a:latin typeface="Montserrat Light"/>
              <a:ea typeface="Montserrat Light"/>
              <a:cs typeface="Montserrat Light"/>
              <a:sym typeface="Montserrat Light"/>
            </a:endParaRPr>
          </a:p>
        </p:txBody>
      </p:sp>
      <p:sp>
        <p:nvSpPr>
          <p:cNvPr id="272" name="Google Shape;272;p32"/>
          <p:cNvSpPr txBox="1"/>
          <p:nvPr/>
        </p:nvSpPr>
        <p:spPr>
          <a:xfrm>
            <a:off x="6432063" y="2953163"/>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92%</a:t>
            </a:r>
            <a:endParaRPr sz="1200">
              <a:latin typeface="Montserrat Light"/>
              <a:ea typeface="Montserrat Light"/>
              <a:cs typeface="Montserrat Light"/>
              <a:sym typeface="Montserrat Light"/>
            </a:endParaRPr>
          </a:p>
        </p:txBody>
      </p:sp>
      <p:sp>
        <p:nvSpPr>
          <p:cNvPr id="273" name="Google Shape;273;p32"/>
          <p:cNvSpPr txBox="1"/>
          <p:nvPr/>
        </p:nvSpPr>
        <p:spPr>
          <a:xfrm>
            <a:off x="6432063" y="3424425"/>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97%</a:t>
            </a:r>
            <a:endParaRPr sz="1200">
              <a:latin typeface="Montserrat Light"/>
              <a:ea typeface="Montserrat Light"/>
              <a:cs typeface="Montserrat Light"/>
              <a:sym typeface="Montserrat Light"/>
            </a:endParaRPr>
          </a:p>
        </p:txBody>
      </p:sp>
      <p:sp>
        <p:nvSpPr>
          <p:cNvPr id="274" name="Google Shape;274;p32"/>
          <p:cNvSpPr txBox="1"/>
          <p:nvPr/>
        </p:nvSpPr>
        <p:spPr>
          <a:xfrm>
            <a:off x="3609863" y="35012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lt1"/>
                </a:solidFill>
                <a:latin typeface="Montserrat Light"/>
                <a:ea typeface="Montserrat Light"/>
                <a:cs typeface="Montserrat Light"/>
                <a:sym typeface="Montserrat Light"/>
              </a:rPr>
              <a:t>0,05%</a:t>
            </a:r>
            <a:endParaRPr sz="1200">
              <a:latin typeface="Montserrat Light"/>
              <a:ea typeface="Montserrat Light"/>
              <a:cs typeface="Montserrat Light"/>
              <a:sym typeface="Montserrat Light"/>
            </a:endParaRPr>
          </a:p>
        </p:txBody>
      </p:sp>
      <p:sp>
        <p:nvSpPr>
          <p:cNvPr id="275" name="Google Shape;275;p32"/>
          <p:cNvSpPr txBox="1"/>
          <p:nvPr/>
        </p:nvSpPr>
        <p:spPr>
          <a:xfrm>
            <a:off x="303325" y="4502500"/>
            <a:ext cx="5109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Seeing the results we decided to stay with resnet101</a:t>
            </a:r>
            <a:endParaRPr>
              <a:solidFill>
                <a:schemeClr val="lt1"/>
              </a:solidFill>
              <a:latin typeface="Montserrat Light"/>
              <a:ea typeface="Montserrat Light"/>
              <a:cs typeface="Montserrat Light"/>
              <a:sym typeface="Montserrat Light"/>
            </a:endParaRPr>
          </a:p>
        </p:txBody>
      </p:sp>
      <p:sp>
        <p:nvSpPr>
          <p:cNvPr id="276" name="Google Shape;276;p32"/>
          <p:cNvSpPr txBox="1"/>
          <p:nvPr/>
        </p:nvSpPr>
        <p:spPr>
          <a:xfrm>
            <a:off x="179638" y="1288475"/>
            <a:ext cx="29079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200">
                <a:solidFill>
                  <a:schemeClr val="lt1"/>
                </a:solidFill>
                <a:latin typeface="Montserrat"/>
                <a:ea typeface="Montserrat"/>
                <a:cs typeface="Montserrat"/>
                <a:sym typeface="Montserrat"/>
              </a:rPr>
              <a:t>*</a:t>
            </a:r>
            <a:r>
              <a:rPr b="1" lang="ca" sz="1200">
                <a:solidFill>
                  <a:schemeClr val="lt1"/>
                </a:solidFill>
                <a:latin typeface="Montserrat"/>
                <a:ea typeface="Montserrat"/>
                <a:cs typeface="Montserrat"/>
                <a:sym typeface="Montserrat"/>
              </a:rPr>
              <a:t>For 5 clases *</a:t>
            </a:r>
            <a:endParaRPr b="1" sz="1200">
              <a:solidFill>
                <a:schemeClr val="lt1"/>
              </a:solidFill>
              <a:latin typeface="Montserrat"/>
              <a:ea typeface="Montserrat"/>
              <a:cs typeface="Montserrat"/>
              <a:sym typeface="Montserrat"/>
            </a:endParaRPr>
          </a:p>
        </p:txBody>
      </p:sp>
      <p:sp>
        <p:nvSpPr>
          <p:cNvPr id="277" name="Google Shape;277;p32"/>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13</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3"/>
          <p:cNvSpPr txBox="1"/>
          <p:nvPr>
            <p:ph idx="4294967295" type="title"/>
          </p:nvPr>
        </p:nvSpPr>
        <p:spPr>
          <a:xfrm>
            <a:off x="127100" y="274425"/>
            <a:ext cx="9089700" cy="722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9-</a:t>
            </a:r>
            <a:r>
              <a:rPr lang="ca">
                <a:solidFill>
                  <a:schemeClr val="accent3"/>
                </a:solidFill>
              </a:rPr>
              <a:t>Training and test resnet</a:t>
            </a:r>
            <a:endParaRPr>
              <a:solidFill>
                <a:schemeClr val="accent3"/>
              </a:solidFill>
            </a:endParaRPr>
          </a:p>
        </p:txBody>
      </p:sp>
      <p:sp>
        <p:nvSpPr>
          <p:cNvPr id="283" name="Google Shape;283;p33"/>
          <p:cNvSpPr txBox="1"/>
          <p:nvPr/>
        </p:nvSpPr>
        <p:spPr>
          <a:xfrm>
            <a:off x="958200" y="996825"/>
            <a:ext cx="2924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u="sng">
                <a:solidFill>
                  <a:schemeClr val="lt2"/>
                </a:solidFill>
                <a:latin typeface="Montserrat Light"/>
                <a:ea typeface="Montserrat Light"/>
                <a:cs typeface="Montserrat Light"/>
                <a:sym typeface="Montserrat Light"/>
              </a:rPr>
              <a:t>Training from scratch</a:t>
            </a:r>
            <a:endParaRPr u="sng">
              <a:solidFill>
                <a:schemeClr val="lt2"/>
              </a:solidFill>
              <a:latin typeface="Montserrat Light"/>
              <a:ea typeface="Montserrat Light"/>
              <a:cs typeface="Montserrat Light"/>
              <a:sym typeface="Montserrat Light"/>
            </a:endParaRPr>
          </a:p>
        </p:txBody>
      </p:sp>
      <p:sp>
        <p:nvSpPr>
          <p:cNvPr id="284" name="Google Shape;284;p33"/>
          <p:cNvSpPr txBox="1"/>
          <p:nvPr/>
        </p:nvSpPr>
        <p:spPr>
          <a:xfrm>
            <a:off x="1008625" y="1345250"/>
            <a:ext cx="7311900" cy="138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a:solidFill>
                  <a:srgbClr val="FFFFFF"/>
                </a:solidFill>
                <a:latin typeface="Montserrat Light"/>
                <a:ea typeface="Montserrat Light"/>
                <a:cs typeface="Montserrat Light"/>
                <a:sym typeface="Montserrat Light"/>
              </a:rPr>
              <a:t>After several attempts with different models, learnings rates, and epochs we have not been able to go beyond 45% accuracy and 1.01 error.</a:t>
            </a:r>
            <a:endParaRPr>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rgbClr val="FFFFFF"/>
                </a:solidFill>
                <a:latin typeface="Montserrat Light"/>
                <a:ea typeface="Montserrat Light"/>
                <a:cs typeface="Montserrat Light"/>
                <a:sym typeface="Montserrat Light"/>
              </a:rPr>
              <a:t>Giving this option as little as final when presenting the work.</a:t>
            </a:r>
            <a:endParaRPr>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rgbClr val="FFFFFF"/>
              </a:solidFill>
              <a:latin typeface="Montserrat Light"/>
              <a:ea typeface="Montserrat Light"/>
              <a:cs typeface="Montserrat Light"/>
              <a:sym typeface="Montserrat Light"/>
            </a:endParaRPr>
          </a:p>
        </p:txBody>
      </p:sp>
      <p:sp>
        <p:nvSpPr>
          <p:cNvPr id="285" name="Google Shape;285;p33"/>
          <p:cNvSpPr txBox="1"/>
          <p:nvPr/>
        </p:nvSpPr>
        <p:spPr>
          <a:xfrm>
            <a:off x="3302425" y="2157600"/>
            <a:ext cx="5018100" cy="19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u="sng">
                <a:solidFill>
                  <a:schemeClr val="lt2"/>
                </a:solidFill>
                <a:latin typeface="Montserrat Light"/>
                <a:ea typeface="Montserrat Light"/>
                <a:cs typeface="Montserrat Light"/>
                <a:sym typeface="Montserrat Light"/>
              </a:rPr>
              <a:t>Transfer learning</a:t>
            </a:r>
            <a:endParaRPr>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rgbClr val="FFFFFF"/>
                </a:solidFill>
                <a:latin typeface="Montserrat Light"/>
                <a:ea typeface="Montserrat Light"/>
                <a:cs typeface="Montserrat Light"/>
                <a:sym typeface="Montserrat Light"/>
              </a:rPr>
              <a:t>By downloading a pre-trained model from the PyTorch website, we have been able to transfer between 98 and 99% accuracy through transfer learning when classifying the categories of animals mentioned.</a:t>
            </a:r>
            <a:endParaRPr>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rgbClr val="FFFFFF"/>
              </a:solidFill>
              <a:latin typeface="Montserrat Light"/>
              <a:ea typeface="Montserrat Light"/>
              <a:cs typeface="Montserrat Light"/>
              <a:sym typeface="Montserrat Light"/>
            </a:endParaRPr>
          </a:p>
        </p:txBody>
      </p:sp>
      <p:pic>
        <p:nvPicPr>
          <p:cNvPr id="286" name="Google Shape;286;p33"/>
          <p:cNvPicPr preferRelativeResize="0"/>
          <p:nvPr/>
        </p:nvPicPr>
        <p:blipFill>
          <a:blip r:embed="rId3">
            <a:alphaModFix/>
          </a:blip>
          <a:stretch>
            <a:fillRect/>
          </a:stretch>
        </p:blipFill>
        <p:spPr>
          <a:xfrm>
            <a:off x="425274" y="2294825"/>
            <a:ext cx="2681739" cy="2040650"/>
          </a:xfrm>
          <a:prstGeom prst="rect">
            <a:avLst/>
          </a:prstGeom>
          <a:noFill/>
          <a:ln>
            <a:noFill/>
          </a:ln>
        </p:spPr>
      </p:pic>
      <p:sp>
        <p:nvSpPr>
          <p:cNvPr id="287" name="Google Shape;287;p33"/>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14</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4"/>
          <p:cNvSpPr txBox="1"/>
          <p:nvPr>
            <p:ph idx="4294967295" type="ctrTitle"/>
          </p:nvPr>
        </p:nvSpPr>
        <p:spPr>
          <a:xfrm>
            <a:off x="311700" y="177025"/>
            <a:ext cx="8520600" cy="72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10-Results resnet101</a:t>
            </a:r>
            <a:endParaRPr>
              <a:solidFill>
                <a:schemeClr val="accent3"/>
              </a:solidFill>
            </a:endParaRPr>
          </a:p>
        </p:txBody>
      </p:sp>
      <p:sp>
        <p:nvSpPr>
          <p:cNvPr id="293" name="Google Shape;293;p34"/>
          <p:cNvSpPr txBox="1"/>
          <p:nvPr/>
        </p:nvSpPr>
        <p:spPr>
          <a:xfrm>
            <a:off x="466500" y="4085100"/>
            <a:ext cx="7282500" cy="783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a:solidFill>
                <a:srgbClr val="FFFFFF"/>
              </a:solidFill>
              <a:latin typeface="Montserrat Light"/>
              <a:ea typeface="Montserrat Light"/>
              <a:cs typeface="Montserrat Light"/>
              <a:sym typeface="Montserrat Light"/>
            </a:endParaRPr>
          </a:p>
        </p:txBody>
      </p:sp>
      <p:pic>
        <p:nvPicPr>
          <p:cNvPr id="294" name="Google Shape;294;p34"/>
          <p:cNvPicPr preferRelativeResize="0"/>
          <p:nvPr/>
        </p:nvPicPr>
        <p:blipFill>
          <a:blip r:embed="rId3">
            <a:alphaModFix/>
          </a:blip>
          <a:stretch>
            <a:fillRect/>
          </a:stretch>
        </p:blipFill>
        <p:spPr>
          <a:xfrm>
            <a:off x="613350" y="1347850"/>
            <a:ext cx="3958650" cy="2447775"/>
          </a:xfrm>
          <a:prstGeom prst="rect">
            <a:avLst/>
          </a:prstGeom>
          <a:noFill/>
          <a:ln>
            <a:noFill/>
          </a:ln>
        </p:spPr>
      </p:pic>
      <p:sp>
        <p:nvSpPr>
          <p:cNvPr id="295" name="Google Shape;295;p34"/>
          <p:cNvSpPr txBox="1"/>
          <p:nvPr/>
        </p:nvSpPr>
        <p:spPr>
          <a:xfrm>
            <a:off x="979050" y="4375200"/>
            <a:ext cx="71859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sz="1100">
                <a:solidFill>
                  <a:srgbClr val="FFFFFF"/>
                </a:solidFill>
                <a:latin typeface="Montserrat Light"/>
                <a:ea typeface="Montserrat Light"/>
                <a:cs typeface="Montserrat Light"/>
                <a:sym typeface="Montserrat Light"/>
              </a:rPr>
              <a:t>"It can be" means that the percentage of categorization of the correct animal is the highest, but even so, it does not exceed the limit of the marked decision to mark it as a "certain" decision. (&gt; 55%)</a:t>
            </a:r>
            <a:endParaRPr sz="1100">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1100">
              <a:solidFill>
                <a:srgbClr val="FFFFFF"/>
              </a:solidFill>
              <a:latin typeface="Montserrat Light"/>
              <a:ea typeface="Montserrat Light"/>
              <a:cs typeface="Montserrat Light"/>
              <a:sym typeface="Montserrat Light"/>
            </a:endParaRPr>
          </a:p>
        </p:txBody>
      </p:sp>
      <p:pic>
        <p:nvPicPr>
          <p:cNvPr id="296" name="Google Shape;296;p34"/>
          <p:cNvPicPr preferRelativeResize="0"/>
          <p:nvPr/>
        </p:nvPicPr>
        <p:blipFill>
          <a:blip r:embed="rId4">
            <a:alphaModFix/>
          </a:blip>
          <a:stretch>
            <a:fillRect/>
          </a:stretch>
        </p:blipFill>
        <p:spPr>
          <a:xfrm>
            <a:off x="4572000" y="1347850"/>
            <a:ext cx="3958650" cy="2447769"/>
          </a:xfrm>
          <a:prstGeom prst="rect">
            <a:avLst/>
          </a:prstGeom>
          <a:noFill/>
          <a:ln>
            <a:noFill/>
          </a:ln>
        </p:spPr>
      </p:pic>
      <p:sp>
        <p:nvSpPr>
          <p:cNvPr id="297" name="Google Shape;297;p34"/>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15</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5"/>
          <p:cNvSpPr txBox="1"/>
          <p:nvPr>
            <p:ph idx="1" type="body"/>
          </p:nvPr>
        </p:nvSpPr>
        <p:spPr>
          <a:xfrm>
            <a:off x="565250" y="2500524"/>
            <a:ext cx="1454400" cy="139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ca"/>
              <a:t>A butterfly's patterns are based on very colorful wings and quite similar shapes</a:t>
            </a:r>
            <a:endParaRPr/>
          </a:p>
          <a:p>
            <a:pPr indent="0" lvl="0" marL="0" rtl="0" algn="just">
              <a:spcBef>
                <a:spcPts val="600"/>
              </a:spcBef>
              <a:spcAft>
                <a:spcPts val="0"/>
              </a:spcAft>
              <a:buNone/>
            </a:pPr>
            <a:r>
              <a:t/>
            </a:r>
            <a:endParaRPr/>
          </a:p>
        </p:txBody>
      </p:sp>
      <p:sp>
        <p:nvSpPr>
          <p:cNvPr id="303" name="Google Shape;303;p35"/>
          <p:cNvSpPr txBox="1"/>
          <p:nvPr>
            <p:ph idx="2" type="body"/>
          </p:nvPr>
        </p:nvSpPr>
        <p:spPr>
          <a:xfrm>
            <a:off x="2206563" y="2457549"/>
            <a:ext cx="1454400" cy="139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ca"/>
              <a:t>Elephants have recognizable color and skin markings</a:t>
            </a:r>
            <a:endParaRPr/>
          </a:p>
          <a:p>
            <a:pPr indent="0" lvl="0" marL="0" rtl="0" algn="just">
              <a:spcBef>
                <a:spcPts val="600"/>
              </a:spcBef>
              <a:spcAft>
                <a:spcPts val="0"/>
              </a:spcAft>
              <a:buNone/>
            </a:pPr>
            <a:r>
              <a:t/>
            </a:r>
            <a:endParaRPr/>
          </a:p>
        </p:txBody>
      </p:sp>
      <p:sp>
        <p:nvSpPr>
          <p:cNvPr id="304" name="Google Shape;304;p35"/>
          <p:cNvSpPr txBox="1"/>
          <p:nvPr>
            <p:ph idx="3" type="body"/>
          </p:nvPr>
        </p:nvSpPr>
        <p:spPr>
          <a:xfrm>
            <a:off x="3847900" y="2376324"/>
            <a:ext cx="1454400" cy="13980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ca"/>
              <a:t>Squirrels have long tails and short fur along with the shape of the head</a:t>
            </a:r>
            <a:endParaRPr/>
          </a:p>
          <a:p>
            <a:pPr indent="0" lvl="0" marL="0" rtl="0" algn="just">
              <a:spcBef>
                <a:spcPts val="600"/>
              </a:spcBef>
              <a:spcAft>
                <a:spcPts val="0"/>
              </a:spcAft>
              <a:buNone/>
            </a:pPr>
            <a:r>
              <a:t/>
            </a:r>
            <a:endParaRPr/>
          </a:p>
        </p:txBody>
      </p:sp>
      <p:sp>
        <p:nvSpPr>
          <p:cNvPr id="305" name="Google Shape;305;p35"/>
          <p:cNvSpPr txBox="1"/>
          <p:nvPr>
            <p:ph idx="4294967295" type="ctrTitle"/>
          </p:nvPr>
        </p:nvSpPr>
        <p:spPr>
          <a:xfrm>
            <a:off x="311700" y="177025"/>
            <a:ext cx="8556000" cy="72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sz="4400">
                <a:solidFill>
                  <a:schemeClr val="accent3"/>
                </a:solidFill>
              </a:rPr>
              <a:t> Good </a:t>
            </a:r>
            <a:r>
              <a:rPr lang="ca" sz="4400">
                <a:solidFill>
                  <a:schemeClr val="accent3"/>
                </a:solidFill>
              </a:rPr>
              <a:t>classification</a:t>
            </a:r>
            <a:endParaRPr sz="4400">
              <a:solidFill>
                <a:schemeClr val="accent3"/>
              </a:solidFill>
            </a:endParaRPr>
          </a:p>
        </p:txBody>
      </p:sp>
      <p:pic>
        <p:nvPicPr>
          <p:cNvPr id="306" name="Google Shape;306;p35"/>
          <p:cNvPicPr preferRelativeResize="0"/>
          <p:nvPr/>
        </p:nvPicPr>
        <p:blipFill rotWithShape="1">
          <a:blip r:embed="rId3">
            <a:alphaModFix/>
          </a:blip>
          <a:srcRect b="0" l="8054" r="0" t="0"/>
          <a:stretch/>
        </p:blipFill>
        <p:spPr>
          <a:xfrm>
            <a:off x="560637" y="1152277"/>
            <a:ext cx="1466972" cy="1174756"/>
          </a:xfrm>
          <a:prstGeom prst="rect">
            <a:avLst/>
          </a:prstGeom>
          <a:noFill/>
          <a:ln>
            <a:noFill/>
          </a:ln>
        </p:spPr>
      </p:pic>
      <p:pic>
        <p:nvPicPr>
          <p:cNvPr id="307" name="Google Shape;307;p35"/>
          <p:cNvPicPr preferRelativeResize="0"/>
          <p:nvPr/>
        </p:nvPicPr>
        <p:blipFill rotWithShape="1">
          <a:blip r:embed="rId4">
            <a:alphaModFix/>
          </a:blip>
          <a:srcRect b="0" l="0" r="0" t="3063"/>
          <a:stretch/>
        </p:blipFill>
        <p:spPr>
          <a:xfrm>
            <a:off x="2200215" y="1149915"/>
            <a:ext cx="1466972" cy="1174756"/>
          </a:xfrm>
          <a:prstGeom prst="rect">
            <a:avLst/>
          </a:prstGeom>
          <a:noFill/>
          <a:ln>
            <a:noFill/>
          </a:ln>
        </p:spPr>
      </p:pic>
      <p:pic>
        <p:nvPicPr>
          <p:cNvPr id="308" name="Google Shape;308;p35"/>
          <p:cNvPicPr preferRelativeResize="0"/>
          <p:nvPr/>
        </p:nvPicPr>
        <p:blipFill>
          <a:blip r:embed="rId5">
            <a:alphaModFix/>
          </a:blip>
          <a:stretch>
            <a:fillRect/>
          </a:stretch>
        </p:blipFill>
        <p:spPr>
          <a:xfrm>
            <a:off x="3839775" y="1131375"/>
            <a:ext cx="1467000" cy="1174750"/>
          </a:xfrm>
          <a:prstGeom prst="rect">
            <a:avLst/>
          </a:prstGeom>
          <a:noFill/>
          <a:ln>
            <a:noFill/>
          </a:ln>
        </p:spPr>
      </p:pic>
      <p:sp>
        <p:nvSpPr>
          <p:cNvPr id="309" name="Google Shape;309;p35"/>
          <p:cNvSpPr txBox="1"/>
          <p:nvPr/>
        </p:nvSpPr>
        <p:spPr>
          <a:xfrm>
            <a:off x="1187850" y="4072025"/>
            <a:ext cx="6803700" cy="729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sz="1200">
                <a:solidFill>
                  <a:schemeClr val="lt1"/>
                </a:solidFill>
                <a:latin typeface="Montserrat Light"/>
                <a:ea typeface="Montserrat Light"/>
                <a:cs typeface="Montserrat Light"/>
                <a:sym typeface="Montserrat Light"/>
              </a:rPr>
              <a:t>This is because our system has been able to extract enough characteristics from the trained dataset. Due to this it is able to classify the 5 categories with a high percentage of success (99%)</a:t>
            </a:r>
            <a:endParaRPr sz="12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lt1"/>
              </a:solidFill>
              <a:latin typeface="Montserrat Light"/>
              <a:ea typeface="Montserrat Light"/>
              <a:cs typeface="Montserrat Light"/>
              <a:sym typeface="Montserrat Light"/>
            </a:endParaRPr>
          </a:p>
        </p:txBody>
      </p:sp>
      <p:sp>
        <p:nvSpPr>
          <p:cNvPr id="310" name="Google Shape;310;p35"/>
          <p:cNvSpPr txBox="1"/>
          <p:nvPr>
            <p:ph idx="2" type="body"/>
          </p:nvPr>
        </p:nvSpPr>
        <p:spPr>
          <a:xfrm>
            <a:off x="5486575" y="2457549"/>
            <a:ext cx="1454400" cy="139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ca"/>
              <a:t>Sheep have more characteristics since they are of various hair colors and not all of them have horns</a:t>
            </a:r>
            <a:endParaRPr/>
          </a:p>
          <a:p>
            <a:pPr indent="0" lvl="0" marL="0" rtl="0" algn="just">
              <a:spcBef>
                <a:spcPts val="600"/>
              </a:spcBef>
              <a:spcAft>
                <a:spcPts val="0"/>
              </a:spcAft>
              <a:buNone/>
            </a:pPr>
            <a:r>
              <a:t/>
            </a:r>
            <a:endParaRPr/>
          </a:p>
        </p:txBody>
      </p:sp>
      <p:sp>
        <p:nvSpPr>
          <p:cNvPr id="311" name="Google Shape;311;p35"/>
          <p:cNvSpPr txBox="1"/>
          <p:nvPr>
            <p:ph idx="3" type="body"/>
          </p:nvPr>
        </p:nvSpPr>
        <p:spPr>
          <a:xfrm>
            <a:off x="7125275" y="2376324"/>
            <a:ext cx="1454400" cy="13980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ca"/>
              <a:t>Horses have a detectable coat shape and texture only by changing their color.</a:t>
            </a:r>
            <a:endParaRPr/>
          </a:p>
          <a:p>
            <a:pPr indent="0" lvl="0" marL="0" rtl="0" algn="just">
              <a:spcBef>
                <a:spcPts val="600"/>
              </a:spcBef>
              <a:spcAft>
                <a:spcPts val="0"/>
              </a:spcAft>
              <a:buNone/>
            </a:pPr>
            <a:r>
              <a:t/>
            </a:r>
            <a:endParaRPr/>
          </a:p>
        </p:txBody>
      </p:sp>
      <p:pic>
        <p:nvPicPr>
          <p:cNvPr id="312" name="Google Shape;312;p35"/>
          <p:cNvPicPr preferRelativeResize="0"/>
          <p:nvPr/>
        </p:nvPicPr>
        <p:blipFill rotWithShape="1">
          <a:blip r:embed="rId6">
            <a:alphaModFix/>
          </a:blip>
          <a:srcRect b="0" l="0" r="3465" t="0"/>
          <a:stretch/>
        </p:blipFill>
        <p:spPr>
          <a:xfrm>
            <a:off x="5482175" y="1149925"/>
            <a:ext cx="1466950" cy="1174750"/>
          </a:xfrm>
          <a:prstGeom prst="rect">
            <a:avLst/>
          </a:prstGeom>
          <a:noFill/>
          <a:ln>
            <a:noFill/>
          </a:ln>
        </p:spPr>
      </p:pic>
      <p:pic>
        <p:nvPicPr>
          <p:cNvPr id="313" name="Google Shape;313;p35"/>
          <p:cNvPicPr preferRelativeResize="0"/>
          <p:nvPr/>
        </p:nvPicPr>
        <p:blipFill rotWithShape="1">
          <a:blip r:embed="rId7">
            <a:alphaModFix/>
          </a:blip>
          <a:srcRect b="6629" l="0" r="0" t="0"/>
          <a:stretch/>
        </p:blipFill>
        <p:spPr>
          <a:xfrm>
            <a:off x="7124575" y="1131395"/>
            <a:ext cx="1466950" cy="1174730"/>
          </a:xfrm>
          <a:prstGeom prst="rect">
            <a:avLst/>
          </a:prstGeom>
          <a:noFill/>
          <a:ln>
            <a:noFill/>
          </a:ln>
        </p:spPr>
      </p:pic>
      <p:sp>
        <p:nvSpPr>
          <p:cNvPr id="314" name="Google Shape;314;p35"/>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16</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nvSpPr>
        <p:spPr>
          <a:xfrm>
            <a:off x="1541250" y="514950"/>
            <a:ext cx="6061500" cy="115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ca" sz="9500" u="sng">
                <a:solidFill>
                  <a:schemeClr val="accent3"/>
                </a:solidFill>
                <a:latin typeface="DM Serif Display"/>
                <a:ea typeface="DM Serif Display"/>
                <a:cs typeface="DM Serif Display"/>
                <a:sym typeface="DM Serif Display"/>
              </a:rPr>
              <a:t>Index</a:t>
            </a:r>
            <a:endParaRPr b="1" sz="9500" u="sng">
              <a:solidFill>
                <a:schemeClr val="accent3"/>
              </a:solidFill>
              <a:latin typeface="DM Serif Display"/>
              <a:ea typeface="DM Serif Display"/>
              <a:cs typeface="DM Serif Display"/>
              <a:sym typeface="DM Serif Display"/>
            </a:endParaRPr>
          </a:p>
        </p:txBody>
      </p:sp>
      <p:sp>
        <p:nvSpPr>
          <p:cNvPr id="84" name="Google Shape;84;p18"/>
          <p:cNvSpPr txBox="1"/>
          <p:nvPr/>
        </p:nvSpPr>
        <p:spPr>
          <a:xfrm>
            <a:off x="281300" y="1836950"/>
            <a:ext cx="4644600" cy="2972700"/>
          </a:xfrm>
          <a:prstGeom prst="rect">
            <a:avLst/>
          </a:prstGeom>
          <a:noFill/>
          <a:ln>
            <a:noFill/>
          </a:ln>
        </p:spPr>
        <p:txBody>
          <a:bodyPr anchorCtr="0" anchor="t" bIns="91425" lIns="91425" spcFirstLastPara="1" rIns="91425" wrap="square" tIns="91425">
            <a:noAutofit/>
          </a:bodyPr>
          <a:lstStyle/>
          <a:p>
            <a:pPr indent="-355600" lvl="0" marL="457200" rtl="0" algn="l">
              <a:spcBef>
                <a:spcPts val="600"/>
              </a:spcBef>
              <a:spcAft>
                <a:spcPts val="0"/>
              </a:spcAft>
              <a:buClr>
                <a:schemeClr val="dk2"/>
              </a:buClr>
              <a:buSzPts val="2000"/>
              <a:buFont typeface="Barlow"/>
              <a:buAutoNum type="arabicPeriod"/>
            </a:pPr>
            <a:r>
              <a:rPr b="1" lang="ca" sz="2000">
                <a:solidFill>
                  <a:schemeClr val="accent4"/>
                </a:solidFill>
                <a:latin typeface="Barlow"/>
                <a:ea typeface="Barlow"/>
                <a:cs typeface="Barlow"/>
                <a:sym typeface="Barlow"/>
              </a:rPr>
              <a:t>What we want to make</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accent4"/>
              </a:buClr>
              <a:buSzPts val="2000"/>
              <a:buFont typeface="Barlow"/>
              <a:buAutoNum type="arabicPeriod"/>
            </a:pPr>
            <a:r>
              <a:rPr b="1" lang="ca" sz="2000">
                <a:solidFill>
                  <a:schemeClr val="accent4"/>
                </a:solidFill>
                <a:latin typeface="Barlow"/>
                <a:ea typeface="Barlow"/>
                <a:cs typeface="Barlow"/>
                <a:sym typeface="Barlow"/>
              </a:rPr>
              <a:t>Steps taken before</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accent4"/>
              </a:buClr>
              <a:buSzPts val="2000"/>
              <a:buFont typeface="Barlow"/>
              <a:buAutoNum type="arabicPeriod"/>
            </a:pPr>
            <a:r>
              <a:rPr b="1" lang="ca" sz="2000">
                <a:solidFill>
                  <a:schemeClr val="accent4"/>
                </a:solidFill>
                <a:latin typeface="Barlow"/>
                <a:ea typeface="Barlow"/>
                <a:cs typeface="Barlow"/>
                <a:sym typeface="Barlow"/>
              </a:rPr>
              <a:t>Results in models tested(chosen)</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dk2"/>
              </a:buClr>
              <a:buSzPts val="2000"/>
              <a:buFont typeface="Barlow"/>
              <a:buAutoNum type="arabicPeriod"/>
            </a:pPr>
            <a:r>
              <a:rPr b="1" lang="ca" sz="2000">
                <a:solidFill>
                  <a:schemeClr val="accent4"/>
                </a:solidFill>
                <a:latin typeface="Barlow"/>
                <a:ea typeface="Barlow"/>
                <a:cs typeface="Barlow"/>
                <a:sym typeface="Barlow"/>
              </a:rPr>
              <a:t>Model</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dk2"/>
              </a:buClr>
              <a:buSzPts val="2000"/>
              <a:buFont typeface="Barlow"/>
              <a:buAutoNum type="arabicPeriod"/>
            </a:pPr>
            <a:r>
              <a:rPr b="1" lang="ca" sz="2000">
                <a:solidFill>
                  <a:schemeClr val="accent4"/>
                </a:solidFill>
                <a:latin typeface="Barlow"/>
                <a:ea typeface="Barlow"/>
                <a:cs typeface="Barlow"/>
                <a:sym typeface="Barlow"/>
              </a:rPr>
              <a:t>Dataset</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accent4"/>
              </a:buClr>
              <a:buSzPts val="2000"/>
              <a:buFont typeface="Barlow"/>
              <a:buAutoNum type="arabicPeriod"/>
            </a:pPr>
            <a:r>
              <a:rPr b="1" lang="ca" sz="2000">
                <a:solidFill>
                  <a:schemeClr val="accent4"/>
                </a:solidFill>
                <a:latin typeface="Barlow"/>
                <a:ea typeface="Barlow"/>
                <a:cs typeface="Barlow"/>
                <a:sym typeface="Barlow"/>
              </a:rPr>
              <a:t>M</a:t>
            </a:r>
            <a:r>
              <a:rPr b="1" lang="ca" sz="2000">
                <a:solidFill>
                  <a:schemeClr val="accent4"/>
                </a:solidFill>
                <a:latin typeface="Barlow"/>
                <a:ea typeface="Barlow"/>
                <a:cs typeface="Barlow"/>
                <a:sym typeface="Barlow"/>
              </a:rPr>
              <a:t>odifications</a:t>
            </a:r>
            <a:endParaRPr b="1" sz="2000">
              <a:solidFill>
                <a:schemeClr val="accent4"/>
              </a:solidFill>
              <a:latin typeface="Barlow"/>
              <a:ea typeface="Barlow"/>
              <a:cs typeface="Barlow"/>
              <a:sym typeface="Barlow"/>
            </a:endParaRPr>
          </a:p>
        </p:txBody>
      </p:sp>
      <p:sp>
        <p:nvSpPr>
          <p:cNvPr id="85" name="Google Shape;85;p18"/>
          <p:cNvSpPr txBox="1"/>
          <p:nvPr/>
        </p:nvSpPr>
        <p:spPr>
          <a:xfrm>
            <a:off x="4810000" y="1800650"/>
            <a:ext cx="3807900" cy="2972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55600" lvl="0" marL="457200" rtl="0" algn="l">
              <a:spcBef>
                <a:spcPts val="600"/>
              </a:spcBef>
              <a:spcAft>
                <a:spcPts val="0"/>
              </a:spcAft>
              <a:buClr>
                <a:schemeClr val="accent4"/>
              </a:buClr>
              <a:buSzPts val="2000"/>
              <a:buFont typeface="Barlow"/>
              <a:buAutoNum type="arabicPeriod" startAt="7"/>
            </a:pPr>
            <a:r>
              <a:rPr b="1" lang="ca" sz="2000">
                <a:solidFill>
                  <a:schemeClr val="accent4"/>
                </a:solidFill>
                <a:latin typeface="Barlow"/>
                <a:ea typeface="Barlow"/>
                <a:cs typeface="Barlow"/>
                <a:sym typeface="Barlow"/>
              </a:rPr>
              <a:t>Methodology</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accent4"/>
              </a:buClr>
              <a:buSzPts val="2000"/>
              <a:buFont typeface="Barlow"/>
              <a:buAutoNum type="arabicPeriod" startAt="7"/>
            </a:pPr>
            <a:r>
              <a:rPr b="1" lang="ca" sz="2000">
                <a:solidFill>
                  <a:schemeClr val="accent4"/>
                </a:solidFill>
                <a:latin typeface="Barlow"/>
                <a:ea typeface="Barlow"/>
                <a:cs typeface="Barlow"/>
                <a:sym typeface="Barlow"/>
              </a:rPr>
              <a:t>Accuracy in models tested</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accent4"/>
              </a:buClr>
              <a:buSzPts val="2000"/>
              <a:buFont typeface="Barlow"/>
              <a:buAutoNum type="arabicPeriod" startAt="7"/>
            </a:pPr>
            <a:r>
              <a:rPr b="1" lang="ca" sz="2000">
                <a:solidFill>
                  <a:schemeClr val="accent4"/>
                </a:solidFill>
                <a:latin typeface="Barlow"/>
                <a:ea typeface="Barlow"/>
                <a:cs typeface="Barlow"/>
                <a:sym typeface="Barlow"/>
              </a:rPr>
              <a:t>Training and test resnet</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accent4"/>
              </a:buClr>
              <a:buSzPts val="2000"/>
              <a:buFont typeface="Barlow"/>
              <a:buAutoNum type="arabicPeriod" startAt="7"/>
            </a:pPr>
            <a:r>
              <a:rPr b="1" lang="ca" sz="2000">
                <a:solidFill>
                  <a:schemeClr val="accent4"/>
                </a:solidFill>
                <a:latin typeface="Barlow"/>
                <a:ea typeface="Barlow"/>
                <a:cs typeface="Barlow"/>
                <a:sym typeface="Barlow"/>
              </a:rPr>
              <a:t>Results resnet101</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accent4"/>
              </a:buClr>
              <a:buSzPts val="2000"/>
              <a:buFont typeface="Barlow"/>
              <a:buAutoNum type="arabicPeriod" startAt="7"/>
            </a:pPr>
            <a:r>
              <a:rPr b="1" lang="ca" sz="2000">
                <a:solidFill>
                  <a:schemeClr val="accent4"/>
                </a:solidFill>
                <a:latin typeface="Barlow"/>
                <a:ea typeface="Barlow"/>
                <a:cs typeface="Barlow"/>
                <a:sym typeface="Barlow"/>
              </a:rPr>
              <a:t>Results vgg11</a:t>
            </a:r>
            <a:endParaRPr b="1" sz="2000">
              <a:solidFill>
                <a:schemeClr val="accent4"/>
              </a:solidFill>
              <a:latin typeface="Barlow"/>
              <a:ea typeface="Barlow"/>
              <a:cs typeface="Barlow"/>
              <a:sym typeface="Barlow"/>
            </a:endParaRPr>
          </a:p>
          <a:p>
            <a:pPr indent="-355600" lvl="0" marL="457200" rtl="0" algn="l">
              <a:spcBef>
                <a:spcPts val="0"/>
              </a:spcBef>
              <a:spcAft>
                <a:spcPts val="0"/>
              </a:spcAft>
              <a:buClr>
                <a:schemeClr val="accent4"/>
              </a:buClr>
              <a:buSzPts val="2000"/>
              <a:buFont typeface="Barlow"/>
              <a:buAutoNum type="arabicPeriod" startAt="7"/>
            </a:pPr>
            <a:r>
              <a:rPr b="1" lang="ca" sz="2000">
                <a:solidFill>
                  <a:schemeClr val="accent4"/>
                </a:solidFill>
                <a:latin typeface="Barlow"/>
                <a:ea typeface="Barlow"/>
                <a:cs typeface="Barlow"/>
                <a:sym typeface="Barlow"/>
              </a:rPr>
              <a:t>Conclusions</a:t>
            </a:r>
            <a:endParaRPr b="1" sz="2000">
              <a:solidFill>
                <a:schemeClr val="accent4"/>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36"/>
          <p:cNvPicPr preferRelativeResize="0"/>
          <p:nvPr/>
        </p:nvPicPr>
        <p:blipFill>
          <a:blip r:embed="rId3">
            <a:alphaModFix/>
          </a:blip>
          <a:stretch>
            <a:fillRect/>
          </a:stretch>
        </p:blipFill>
        <p:spPr>
          <a:xfrm>
            <a:off x="738087" y="1298050"/>
            <a:ext cx="1848582" cy="2285539"/>
          </a:xfrm>
          <a:prstGeom prst="rect">
            <a:avLst/>
          </a:prstGeom>
          <a:noFill/>
          <a:ln>
            <a:noFill/>
          </a:ln>
        </p:spPr>
      </p:pic>
      <p:sp>
        <p:nvSpPr>
          <p:cNvPr id="320" name="Google Shape;320;p36"/>
          <p:cNvSpPr txBox="1"/>
          <p:nvPr/>
        </p:nvSpPr>
        <p:spPr>
          <a:xfrm>
            <a:off x="832505" y="3513801"/>
            <a:ext cx="18489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800">
                <a:solidFill>
                  <a:srgbClr val="F3F3F3"/>
                </a:solidFill>
                <a:latin typeface="Montserrat Light"/>
                <a:ea typeface="Montserrat Light"/>
                <a:cs typeface="Montserrat Light"/>
                <a:sym typeface="Montserrat Light"/>
              </a:rPr>
              <a:t>yes, currently this is a sheep</a:t>
            </a:r>
            <a:endParaRPr sz="800">
              <a:solidFill>
                <a:srgbClr val="F3F3F3"/>
              </a:solidFill>
              <a:latin typeface="Montserrat Light"/>
              <a:ea typeface="Montserrat Light"/>
              <a:cs typeface="Montserrat Light"/>
              <a:sym typeface="Montserrat Light"/>
            </a:endParaRPr>
          </a:p>
        </p:txBody>
      </p:sp>
      <p:pic>
        <p:nvPicPr>
          <p:cNvPr id="321" name="Google Shape;321;p36"/>
          <p:cNvPicPr preferRelativeResize="0"/>
          <p:nvPr/>
        </p:nvPicPr>
        <p:blipFill>
          <a:blip r:embed="rId4">
            <a:alphaModFix/>
          </a:blip>
          <a:stretch>
            <a:fillRect/>
          </a:stretch>
        </p:blipFill>
        <p:spPr>
          <a:xfrm>
            <a:off x="2802623" y="1298050"/>
            <a:ext cx="2654890" cy="2285538"/>
          </a:xfrm>
          <a:prstGeom prst="rect">
            <a:avLst/>
          </a:prstGeom>
          <a:noFill/>
          <a:ln>
            <a:noFill/>
          </a:ln>
        </p:spPr>
      </p:pic>
      <p:sp>
        <p:nvSpPr>
          <p:cNvPr id="322" name="Google Shape;322;p36"/>
          <p:cNvSpPr txBox="1"/>
          <p:nvPr/>
        </p:nvSpPr>
        <p:spPr>
          <a:xfrm>
            <a:off x="3298846" y="3513801"/>
            <a:ext cx="17103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800">
                <a:solidFill>
                  <a:srgbClr val="F3F3F3"/>
                </a:solidFill>
                <a:latin typeface="Montserrat Light"/>
                <a:ea typeface="Montserrat Light"/>
                <a:cs typeface="Montserrat Light"/>
                <a:sym typeface="Montserrat Light"/>
              </a:rPr>
              <a:t>and this is… ¿an elephant?</a:t>
            </a:r>
            <a:endParaRPr sz="800">
              <a:solidFill>
                <a:srgbClr val="F3F3F3"/>
              </a:solidFill>
              <a:latin typeface="Montserrat Light"/>
              <a:ea typeface="Montserrat Light"/>
              <a:cs typeface="Montserrat Light"/>
              <a:sym typeface="Montserrat Light"/>
            </a:endParaRPr>
          </a:p>
        </p:txBody>
      </p:sp>
      <p:sp>
        <p:nvSpPr>
          <p:cNvPr id="323" name="Google Shape;323;p36"/>
          <p:cNvSpPr txBox="1"/>
          <p:nvPr>
            <p:ph idx="4294967295" type="ctrTitle"/>
          </p:nvPr>
        </p:nvSpPr>
        <p:spPr>
          <a:xfrm>
            <a:off x="311700" y="177025"/>
            <a:ext cx="8520600" cy="72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sz="4400">
                <a:solidFill>
                  <a:schemeClr val="accent3"/>
                </a:solidFill>
              </a:rPr>
              <a:t> (some </a:t>
            </a:r>
            <a:r>
              <a:rPr lang="ca" sz="4400">
                <a:solidFill>
                  <a:schemeClr val="accent3"/>
                </a:solidFill>
              </a:rPr>
              <a:t>funny mistakes)</a:t>
            </a:r>
            <a:endParaRPr sz="4400">
              <a:solidFill>
                <a:schemeClr val="accent3"/>
              </a:solidFill>
            </a:endParaRPr>
          </a:p>
        </p:txBody>
      </p:sp>
      <p:pic>
        <p:nvPicPr>
          <p:cNvPr id="324" name="Google Shape;324;p36"/>
          <p:cNvPicPr preferRelativeResize="0"/>
          <p:nvPr/>
        </p:nvPicPr>
        <p:blipFill>
          <a:blip r:embed="rId5">
            <a:alphaModFix/>
          </a:blip>
          <a:stretch>
            <a:fillRect/>
          </a:stretch>
        </p:blipFill>
        <p:spPr>
          <a:xfrm>
            <a:off x="5751031" y="1295425"/>
            <a:ext cx="2654882" cy="2288164"/>
          </a:xfrm>
          <a:prstGeom prst="rect">
            <a:avLst/>
          </a:prstGeom>
          <a:noFill/>
          <a:ln>
            <a:noFill/>
          </a:ln>
        </p:spPr>
      </p:pic>
      <p:sp>
        <p:nvSpPr>
          <p:cNvPr id="325" name="Google Shape;325;p36"/>
          <p:cNvSpPr txBox="1"/>
          <p:nvPr/>
        </p:nvSpPr>
        <p:spPr>
          <a:xfrm>
            <a:off x="5904368" y="3513801"/>
            <a:ext cx="23481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800">
                <a:solidFill>
                  <a:srgbClr val="F3F3F3"/>
                </a:solidFill>
                <a:latin typeface="Montserrat Light"/>
                <a:ea typeface="Montserrat Light"/>
                <a:cs typeface="Montserrat Light"/>
                <a:sym typeface="Montserrat Light"/>
              </a:rPr>
              <a:t>can you see the horse in this picture ?</a:t>
            </a:r>
            <a:endParaRPr sz="800">
              <a:solidFill>
                <a:srgbClr val="F3F3F3"/>
              </a:solidFill>
              <a:latin typeface="Montserrat Light"/>
              <a:ea typeface="Montserrat Light"/>
              <a:cs typeface="Montserrat Light"/>
              <a:sym typeface="Montserrat Light"/>
            </a:endParaRPr>
          </a:p>
        </p:txBody>
      </p:sp>
      <p:sp>
        <p:nvSpPr>
          <p:cNvPr id="326" name="Google Shape;326;p36"/>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17</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7"/>
          <p:cNvSpPr txBox="1"/>
          <p:nvPr>
            <p:ph idx="4294967295" type="ctrTitle"/>
          </p:nvPr>
        </p:nvSpPr>
        <p:spPr>
          <a:xfrm>
            <a:off x="311700" y="177025"/>
            <a:ext cx="8520600" cy="72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11</a:t>
            </a:r>
            <a:r>
              <a:rPr lang="ca">
                <a:solidFill>
                  <a:schemeClr val="accent3"/>
                </a:solidFill>
              </a:rPr>
              <a:t>-Results VGG11</a:t>
            </a:r>
            <a:endParaRPr>
              <a:solidFill>
                <a:schemeClr val="accent3"/>
              </a:solidFill>
            </a:endParaRPr>
          </a:p>
        </p:txBody>
      </p:sp>
      <p:sp>
        <p:nvSpPr>
          <p:cNvPr id="332" name="Google Shape;332;p37"/>
          <p:cNvSpPr txBox="1"/>
          <p:nvPr/>
        </p:nvSpPr>
        <p:spPr>
          <a:xfrm>
            <a:off x="466500" y="4085100"/>
            <a:ext cx="7282500" cy="783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a:solidFill>
                <a:srgbClr val="FFFFFF"/>
              </a:solidFill>
              <a:latin typeface="Montserrat Light"/>
              <a:ea typeface="Montserrat Light"/>
              <a:cs typeface="Montserrat Light"/>
              <a:sym typeface="Montserrat Light"/>
            </a:endParaRPr>
          </a:p>
        </p:txBody>
      </p:sp>
      <p:sp>
        <p:nvSpPr>
          <p:cNvPr id="333" name="Google Shape;333;p37"/>
          <p:cNvSpPr txBox="1"/>
          <p:nvPr/>
        </p:nvSpPr>
        <p:spPr>
          <a:xfrm>
            <a:off x="979050" y="4375200"/>
            <a:ext cx="71859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sz="1100">
                <a:solidFill>
                  <a:srgbClr val="FFFFFF"/>
                </a:solidFill>
                <a:latin typeface="Montserrat Light"/>
                <a:ea typeface="Montserrat Light"/>
                <a:cs typeface="Montserrat Light"/>
                <a:sym typeface="Montserrat Light"/>
              </a:rPr>
              <a:t>"It can be" means that the percentage of categorization of the correct animal is the highest, but even so, it does not exceed the limit of the marked decision to mark it as a "certain" decision. (&gt; 55%)</a:t>
            </a:r>
            <a:endParaRPr sz="1100">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1100">
              <a:solidFill>
                <a:srgbClr val="FFFFFF"/>
              </a:solidFill>
              <a:latin typeface="Montserrat Light"/>
              <a:ea typeface="Montserrat Light"/>
              <a:cs typeface="Montserrat Light"/>
              <a:sym typeface="Montserrat Light"/>
            </a:endParaRPr>
          </a:p>
        </p:txBody>
      </p:sp>
      <p:pic>
        <p:nvPicPr>
          <p:cNvPr id="334" name="Google Shape;334;p37"/>
          <p:cNvPicPr preferRelativeResize="0"/>
          <p:nvPr/>
        </p:nvPicPr>
        <p:blipFill>
          <a:blip r:embed="rId3">
            <a:alphaModFix/>
          </a:blip>
          <a:stretch>
            <a:fillRect/>
          </a:stretch>
        </p:blipFill>
        <p:spPr>
          <a:xfrm>
            <a:off x="613350" y="1347863"/>
            <a:ext cx="3958650" cy="2447762"/>
          </a:xfrm>
          <a:prstGeom prst="rect">
            <a:avLst/>
          </a:prstGeom>
          <a:noFill/>
          <a:ln>
            <a:noFill/>
          </a:ln>
        </p:spPr>
      </p:pic>
      <p:pic>
        <p:nvPicPr>
          <p:cNvPr id="335" name="Google Shape;335;p37"/>
          <p:cNvPicPr preferRelativeResize="0"/>
          <p:nvPr/>
        </p:nvPicPr>
        <p:blipFill>
          <a:blip r:embed="rId4">
            <a:alphaModFix/>
          </a:blip>
          <a:stretch>
            <a:fillRect/>
          </a:stretch>
        </p:blipFill>
        <p:spPr>
          <a:xfrm>
            <a:off x="4572000" y="1347850"/>
            <a:ext cx="3958650" cy="2447765"/>
          </a:xfrm>
          <a:prstGeom prst="rect">
            <a:avLst/>
          </a:prstGeom>
          <a:noFill/>
          <a:ln>
            <a:noFill/>
          </a:ln>
        </p:spPr>
      </p:pic>
      <p:sp>
        <p:nvSpPr>
          <p:cNvPr id="336" name="Google Shape;336;p37"/>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18</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8"/>
          <p:cNvSpPr txBox="1"/>
          <p:nvPr/>
        </p:nvSpPr>
        <p:spPr>
          <a:xfrm>
            <a:off x="1785058" y="2552908"/>
            <a:ext cx="17076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800">
                <a:solidFill>
                  <a:srgbClr val="F3F3F3"/>
                </a:solidFill>
                <a:latin typeface="Montserrat Light"/>
                <a:ea typeface="Montserrat Light"/>
                <a:cs typeface="Montserrat Light"/>
                <a:sym typeface="Montserrat Light"/>
              </a:rPr>
              <a:t>W</a:t>
            </a:r>
            <a:r>
              <a:rPr lang="ca" sz="800">
                <a:solidFill>
                  <a:srgbClr val="F3F3F3"/>
                </a:solidFill>
                <a:latin typeface="Montserrat Light"/>
                <a:ea typeface="Montserrat Light"/>
                <a:cs typeface="Montserrat Light"/>
                <a:sym typeface="Montserrat Light"/>
              </a:rPr>
              <a:t>hat a beautiful elephant</a:t>
            </a:r>
            <a:endParaRPr sz="800">
              <a:solidFill>
                <a:srgbClr val="F3F3F3"/>
              </a:solidFill>
              <a:latin typeface="Montserrat Light"/>
              <a:ea typeface="Montserrat Light"/>
              <a:cs typeface="Montserrat Light"/>
              <a:sym typeface="Montserrat Light"/>
            </a:endParaRPr>
          </a:p>
        </p:txBody>
      </p:sp>
      <p:sp>
        <p:nvSpPr>
          <p:cNvPr id="342" name="Google Shape;342;p38"/>
          <p:cNvSpPr txBox="1"/>
          <p:nvPr/>
        </p:nvSpPr>
        <p:spPr>
          <a:xfrm>
            <a:off x="3693261" y="2552908"/>
            <a:ext cx="17076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800">
                <a:solidFill>
                  <a:srgbClr val="F3F3F3"/>
                </a:solidFill>
                <a:latin typeface="Montserrat Light"/>
                <a:ea typeface="Montserrat Light"/>
                <a:cs typeface="Montserrat Light"/>
                <a:sym typeface="Montserrat Light"/>
              </a:rPr>
              <a:t>A herd of sheep ..</a:t>
            </a:r>
            <a:br>
              <a:rPr lang="ca" sz="800">
                <a:solidFill>
                  <a:srgbClr val="F3F3F3"/>
                </a:solidFill>
                <a:latin typeface="Montserrat Light"/>
                <a:ea typeface="Montserrat Light"/>
                <a:cs typeface="Montserrat Light"/>
                <a:sym typeface="Montserrat Light"/>
              </a:rPr>
            </a:br>
            <a:r>
              <a:rPr lang="ca" sz="800">
                <a:solidFill>
                  <a:srgbClr val="F3F3F3"/>
                </a:solidFill>
                <a:latin typeface="Montserrat Light"/>
                <a:ea typeface="Montserrat Light"/>
                <a:cs typeface="Montserrat Light"/>
                <a:sym typeface="Montserrat Light"/>
              </a:rPr>
              <a:t>wait a moment!</a:t>
            </a:r>
            <a:endParaRPr sz="800">
              <a:solidFill>
                <a:srgbClr val="F3F3F3"/>
              </a:solidFill>
              <a:latin typeface="Montserrat Light"/>
              <a:ea typeface="Montserrat Light"/>
              <a:cs typeface="Montserrat Light"/>
              <a:sym typeface="Montserrat Light"/>
            </a:endParaRPr>
          </a:p>
        </p:txBody>
      </p:sp>
      <p:sp>
        <p:nvSpPr>
          <p:cNvPr id="343" name="Google Shape;343;p38"/>
          <p:cNvSpPr txBox="1"/>
          <p:nvPr>
            <p:ph idx="4294967295" type="ctrTitle"/>
          </p:nvPr>
        </p:nvSpPr>
        <p:spPr>
          <a:xfrm>
            <a:off x="311700" y="177025"/>
            <a:ext cx="8520600" cy="72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sz="4400">
                <a:solidFill>
                  <a:schemeClr val="accent3"/>
                </a:solidFill>
              </a:rPr>
              <a:t> (some funny mistakes)</a:t>
            </a:r>
            <a:endParaRPr sz="4400">
              <a:solidFill>
                <a:schemeClr val="accent3"/>
              </a:solidFill>
            </a:endParaRPr>
          </a:p>
        </p:txBody>
      </p:sp>
      <p:sp>
        <p:nvSpPr>
          <p:cNvPr id="344" name="Google Shape;344;p38"/>
          <p:cNvSpPr txBox="1"/>
          <p:nvPr/>
        </p:nvSpPr>
        <p:spPr>
          <a:xfrm>
            <a:off x="5601474" y="2552908"/>
            <a:ext cx="17076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800">
                <a:solidFill>
                  <a:srgbClr val="F3F3F3"/>
                </a:solidFill>
                <a:latin typeface="Montserrat Light"/>
                <a:ea typeface="Montserrat Light"/>
                <a:cs typeface="Montserrat Light"/>
                <a:sym typeface="Montserrat Light"/>
              </a:rPr>
              <a:t>This must be a flying squirrel, right?</a:t>
            </a:r>
            <a:endParaRPr sz="800">
              <a:solidFill>
                <a:srgbClr val="F3F3F3"/>
              </a:solidFill>
              <a:latin typeface="Montserrat Light"/>
              <a:ea typeface="Montserrat Light"/>
              <a:cs typeface="Montserrat Light"/>
              <a:sym typeface="Montserrat Light"/>
            </a:endParaRPr>
          </a:p>
        </p:txBody>
      </p:sp>
      <p:sp>
        <p:nvSpPr>
          <p:cNvPr id="345" name="Google Shape;345;p38"/>
          <p:cNvSpPr txBox="1"/>
          <p:nvPr/>
        </p:nvSpPr>
        <p:spPr>
          <a:xfrm>
            <a:off x="2765711" y="4427567"/>
            <a:ext cx="17076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800">
                <a:solidFill>
                  <a:srgbClr val="F3F3F3"/>
                </a:solidFill>
                <a:latin typeface="Montserrat Light"/>
                <a:ea typeface="Montserrat Light"/>
                <a:cs typeface="Montserrat Light"/>
                <a:sym typeface="Montserrat Light"/>
              </a:rPr>
              <a:t>A herd of elephants looking curiously</a:t>
            </a:r>
            <a:endParaRPr sz="800">
              <a:solidFill>
                <a:srgbClr val="F3F3F3"/>
              </a:solidFill>
              <a:latin typeface="Montserrat Light"/>
              <a:ea typeface="Montserrat Light"/>
              <a:cs typeface="Montserrat Light"/>
              <a:sym typeface="Montserrat Light"/>
            </a:endParaRPr>
          </a:p>
        </p:txBody>
      </p:sp>
      <p:sp>
        <p:nvSpPr>
          <p:cNvPr id="346" name="Google Shape;346;p38"/>
          <p:cNvSpPr txBox="1"/>
          <p:nvPr/>
        </p:nvSpPr>
        <p:spPr>
          <a:xfrm>
            <a:off x="4673920" y="4427567"/>
            <a:ext cx="17076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800">
                <a:solidFill>
                  <a:srgbClr val="F3F3F3"/>
                </a:solidFill>
                <a:latin typeface="Montserrat Light"/>
                <a:ea typeface="Montserrat Light"/>
                <a:cs typeface="Montserrat Light"/>
                <a:sym typeface="Montserrat Light"/>
              </a:rPr>
              <a:t>A nice horse resting in the meadow</a:t>
            </a:r>
            <a:endParaRPr sz="800">
              <a:solidFill>
                <a:srgbClr val="F3F3F3"/>
              </a:solidFill>
              <a:latin typeface="Montserrat Light"/>
              <a:ea typeface="Montserrat Light"/>
              <a:cs typeface="Montserrat Light"/>
              <a:sym typeface="Montserrat Light"/>
            </a:endParaRPr>
          </a:p>
        </p:txBody>
      </p:sp>
      <p:pic>
        <p:nvPicPr>
          <p:cNvPr id="347" name="Google Shape;347;p38"/>
          <p:cNvPicPr preferRelativeResize="0"/>
          <p:nvPr/>
        </p:nvPicPr>
        <p:blipFill rotWithShape="1">
          <a:blip r:embed="rId3">
            <a:alphaModFix/>
          </a:blip>
          <a:srcRect b="0" l="0" r="5267" t="0"/>
          <a:stretch/>
        </p:blipFill>
        <p:spPr>
          <a:xfrm>
            <a:off x="1785025" y="1130850"/>
            <a:ext cx="1707353" cy="1319585"/>
          </a:xfrm>
          <a:prstGeom prst="rect">
            <a:avLst/>
          </a:prstGeom>
          <a:noFill/>
          <a:ln>
            <a:noFill/>
          </a:ln>
        </p:spPr>
      </p:pic>
      <p:pic>
        <p:nvPicPr>
          <p:cNvPr id="348" name="Google Shape;348;p38"/>
          <p:cNvPicPr preferRelativeResize="0"/>
          <p:nvPr/>
        </p:nvPicPr>
        <p:blipFill rotWithShape="1">
          <a:blip r:embed="rId4">
            <a:alphaModFix/>
          </a:blip>
          <a:srcRect b="0" l="0" r="8273" t="0"/>
          <a:stretch/>
        </p:blipFill>
        <p:spPr>
          <a:xfrm>
            <a:off x="3693264" y="1130850"/>
            <a:ext cx="1707411" cy="1319585"/>
          </a:xfrm>
          <a:prstGeom prst="rect">
            <a:avLst/>
          </a:prstGeom>
          <a:noFill/>
          <a:ln>
            <a:noFill/>
          </a:ln>
        </p:spPr>
      </p:pic>
      <p:pic>
        <p:nvPicPr>
          <p:cNvPr id="349" name="Google Shape;349;p38"/>
          <p:cNvPicPr preferRelativeResize="0"/>
          <p:nvPr/>
        </p:nvPicPr>
        <p:blipFill rotWithShape="1">
          <a:blip r:embed="rId5">
            <a:alphaModFix/>
          </a:blip>
          <a:srcRect b="0" l="5151" r="12421" t="0"/>
          <a:stretch/>
        </p:blipFill>
        <p:spPr>
          <a:xfrm>
            <a:off x="5601473" y="1130850"/>
            <a:ext cx="1757502" cy="1319585"/>
          </a:xfrm>
          <a:prstGeom prst="rect">
            <a:avLst/>
          </a:prstGeom>
          <a:noFill/>
          <a:ln>
            <a:noFill/>
          </a:ln>
        </p:spPr>
      </p:pic>
      <p:pic>
        <p:nvPicPr>
          <p:cNvPr id="350" name="Google Shape;350;p38"/>
          <p:cNvPicPr preferRelativeResize="0"/>
          <p:nvPr/>
        </p:nvPicPr>
        <p:blipFill rotWithShape="1">
          <a:blip r:embed="rId6">
            <a:alphaModFix/>
          </a:blip>
          <a:srcRect b="0" l="8525" r="0" t="0"/>
          <a:stretch/>
        </p:blipFill>
        <p:spPr>
          <a:xfrm>
            <a:off x="2815815" y="3005509"/>
            <a:ext cx="1707353" cy="1319585"/>
          </a:xfrm>
          <a:prstGeom prst="rect">
            <a:avLst/>
          </a:prstGeom>
          <a:noFill/>
          <a:ln>
            <a:noFill/>
          </a:ln>
        </p:spPr>
      </p:pic>
      <p:pic>
        <p:nvPicPr>
          <p:cNvPr id="351" name="Google Shape;351;p38"/>
          <p:cNvPicPr preferRelativeResize="0"/>
          <p:nvPr/>
        </p:nvPicPr>
        <p:blipFill rotWithShape="1">
          <a:blip r:embed="rId7">
            <a:alphaModFix/>
          </a:blip>
          <a:srcRect b="0" l="8875" r="0" t="0"/>
          <a:stretch/>
        </p:blipFill>
        <p:spPr>
          <a:xfrm>
            <a:off x="4723967" y="3005509"/>
            <a:ext cx="1707352" cy="1319585"/>
          </a:xfrm>
          <a:prstGeom prst="rect">
            <a:avLst/>
          </a:prstGeom>
          <a:noFill/>
          <a:ln>
            <a:noFill/>
          </a:ln>
        </p:spPr>
      </p:pic>
      <p:sp>
        <p:nvSpPr>
          <p:cNvPr id="352" name="Google Shape;352;p38"/>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19</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9"/>
          <p:cNvSpPr txBox="1"/>
          <p:nvPr>
            <p:ph idx="4294967295" type="ctrTitle"/>
          </p:nvPr>
        </p:nvSpPr>
        <p:spPr>
          <a:xfrm>
            <a:off x="311700" y="177025"/>
            <a:ext cx="8520600" cy="729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a:solidFill>
                  <a:schemeClr val="accent3"/>
                </a:solidFill>
              </a:rPr>
              <a:t>12</a:t>
            </a:r>
            <a:r>
              <a:rPr lang="ca">
                <a:solidFill>
                  <a:schemeClr val="accent3"/>
                </a:solidFill>
              </a:rPr>
              <a:t>-Conclusions</a:t>
            </a:r>
            <a:endParaRPr>
              <a:solidFill>
                <a:schemeClr val="accent3"/>
              </a:solidFill>
            </a:endParaRPr>
          </a:p>
        </p:txBody>
      </p:sp>
      <p:sp>
        <p:nvSpPr>
          <p:cNvPr id="358" name="Google Shape;358;p39"/>
          <p:cNvSpPr txBox="1"/>
          <p:nvPr/>
        </p:nvSpPr>
        <p:spPr>
          <a:xfrm>
            <a:off x="504350" y="1059500"/>
            <a:ext cx="8261400" cy="222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a:solidFill>
                  <a:srgbClr val="FFFFFF"/>
                </a:solidFill>
                <a:latin typeface="Montserrat Light"/>
                <a:ea typeface="Montserrat Light"/>
                <a:cs typeface="Montserrat Light"/>
                <a:sym typeface="Montserrat Light"/>
              </a:rPr>
              <a:t>We can see how the attempt to enter the model from scratch has not given optimal results that we could use in any system, this is surely due to a lack of data in the training dataset, not allowing us to collect enough characteristics to classify our animals.</a:t>
            </a:r>
            <a:endParaRPr>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rgbClr val="FFFFFF"/>
              </a:solidFill>
              <a:latin typeface="Montserrat Light"/>
              <a:ea typeface="Montserrat Light"/>
              <a:cs typeface="Montserrat Light"/>
              <a:sym typeface="Montserrat Light"/>
            </a:endParaRPr>
          </a:p>
          <a:p>
            <a:pPr indent="0" lvl="0" marL="0" rtl="0" algn="just">
              <a:spcBef>
                <a:spcPts val="0"/>
              </a:spcBef>
              <a:spcAft>
                <a:spcPts val="0"/>
              </a:spcAft>
              <a:buNone/>
            </a:pPr>
            <a:r>
              <a:rPr lang="ca">
                <a:solidFill>
                  <a:srgbClr val="FFFFFF"/>
                </a:solidFill>
                <a:latin typeface="Montserrat Light"/>
                <a:ea typeface="Montserrat Light"/>
                <a:cs typeface="Montserrat Light"/>
                <a:sym typeface="Montserrat Light"/>
              </a:rPr>
              <a:t>While doing transfer learning we can classify the categories with great precision even if the initial model is not focused on animals.</a:t>
            </a:r>
            <a:endParaRPr>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rgbClr val="FFFFFF"/>
              </a:solidFill>
              <a:latin typeface="Montserrat Light"/>
              <a:ea typeface="Montserrat Light"/>
              <a:cs typeface="Montserrat Light"/>
              <a:sym typeface="Montserrat Light"/>
            </a:endParaRPr>
          </a:p>
        </p:txBody>
      </p:sp>
      <p:pic>
        <p:nvPicPr>
          <p:cNvPr id="359" name="Google Shape;359;p39"/>
          <p:cNvPicPr preferRelativeResize="0"/>
          <p:nvPr/>
        </p:nvPicPr>
        <p:blipFill rotWithShape="1">
          <a:blip r:embed="rId3">
            <a:alphaModFix/>
          </a:blip>
          <a:srcRect b="0" l="38019" r="0" t="0"/>
          <a:stretch/>
        </p:blipFill>
        <p:spPr>
          <a:xfrm>
            <a:off x="3629534" y="3053525"/>
            <a:ext cx="2011026" cy="1856800"/>
          </a:xfrm>
          <a:prstGeom prst="rect">
            <a:avLst/>
          </a:prstGeom>
          <a:noFill/>
          <a:ln>
            <a:noFill/>
          </a:ln>
        </p:spPr>
      </p:pic>
      <p:sp>
        <p:nvSpPr>
          <p:cNvPr id="360" name="Google Shape;360;p39"/>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20</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0"/>
          <p:cNvSpPr txBox="1"/>
          <p:nvPr>
            <p:ph type="title"/>
          </p:nvPr>
        </p:nvSpPr>
        <p:spPr>
          <a:xfrm>
            <a:off x="978625" y="303075"/>
            <a:ext cx="7535100" cy="848700"/>
          </a:xfrm>
          <a:prstGeom prst="rect">
            <a:avLst/>
          </a:prstGeom>
        </p:spPr>
        <p:txBody>
          <a:bodyPr anchorCtr="0" anchor="b" bIns="0" lIns="0" spcFirstLastPara="1" rIns="0" wrap="square" tIns="0">
            <a:noAutofit/>
          </a:bodyPr>
          <a:lstStyle/>
          <a:p>
            <a:pPr indent="0" lvl="0" marL="0" marR="38100" rtl="0" algn="l">
              <a:lnSpc>
                <a:spcPct val="128571"/>
              </a:lnSpc>
              <a:spcBef>
                <a:spcPts val="0"/>
              </a:spcBef>
              <a:spcAft>
                <a:spcPts val="0"/>
              </a:spcAft>
              <a:buNone/>
            </a:pPr>
            <a:r>
              <a:t/>
            </a:r>
            <a:endParaRPr>
              <a:solidFill>
                <a:schemeClr val="accent3"/>
              </a:solidFill>
            </a:endParaRPr>
          </a:p>
          <a:p>
            <a:pPr indent="0" lvl="0" marL="0" marR="38100" rtl="0" algn="l">
              <a:lnSpc>
                <a:spcPct val="128571"/>
              </a:lnSpc>
              <a:spcBef>
                <a:spcPts val="0"/>
              </a:spcBef>
              <a:spcAft>
                <a:spcPts val="0"/>
              </a:spcAft>
              <a:buNone/>
            </a:pPr>
            <a:r>
              <a:t/>
            </a:r>
            <a:endParaRPr sz="2100">
              <a:solidFill>
                <a:srgbClr val="222222"/>
              </a:solidFill>
              <a:highlight>
                <a:srgbClr val="F8F9FA"/>
              </a:highlight>
              <a:latin typeface="Arial"/>
              <a:ea typeface="Arial"/>
              <a:cs typeface="Arial"/>
              <a:sym typeface="Arial"/>
            </a:endParaRPr>
          </a:p>
          <a:p>
            <a:pPr indent="0" lvl="0" marL="0" marR="38100" rtl="0" algn="ctr">
              <a:lnSpc>
                <a:spcPct val="128571"/>
              </a:lnSpc>
              <a:spcBef>
                <a:spcPts val="0"/>
              </a:spcBef>
              <a:spcAft>
                <a:spcPts val="0"/>
              </a:spcAft>
              <a:buNone/>
            </a:pPr>
            <a:r>
              <a:rPr lang="ca">
                <a:solidFill>
                  <a:schemeClr val="accent3"/>
                </a:solidFill>
              </a:rPr>
              <a:t>Links and resources</a:t>
            </a:r>
            <a:endParaRPr/>
          </a:p>
        </p:txBody>
      </p:sp>
      <p:sp>
        <p:nvSpPr>
          <p:cNvPr id="366" name="Google Shape;366;p40"/>
          <p:cNvSpPr txBox="1"/>
          <p:nvPr/>
        </p:nvSpPr>
        <p:spPr>
          <a:xfrm>
            <a:off x="773300" y="1169475"/>
            <a:ext cx="7404300" cy="23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100">
                <a:solidFill>
                  <a:srgbClr val="FFFFFF"/>
                </a:solidFill>
                <a:latin typeface="Montserrat Light"/>
                <a:ea typeface="Montserrat Light"/>
                <a:cs typeface="Montserrat Light"/>
                <a:sym typeface="Montserrat Light"/>
              </a:rPr>
              <a:t>[1] </a:t>
            </a:r>
            <a:r>
              <a:rPr lang="ca" sz="1100">
                <a:solidFill>
                  <a:srgbClr val="FFFFFF"/>
                </a:solidFill>
                <a:uFill>
                  <a:noFill/>
                </a:uFill>
                <a:latin typeface="Montserrat Light"/>
                <a:ea typeface="Montserrat Light"/>
                <a:cs typeface="Montserrat Light"/>
                <a:sym typeface="Montserrat Light"/>
                <a:hlinkClick r:id="rId3"/>
              </a:rPr>
              <a:t>Comparison of Deep Transfer Learning Techn</a:t>
            </a:r>
            <a:r>
              <a:rPr lang="ca" sz="1100">
                <a:solidFill>
                  <a:srgbClr val="FFFFFF"/>
                </a:solidFill>
                <a:uFill>
                  <a:noFill/>
                </a:uFill>
                <a:latin typeface="Montserrat Light"/>
                <a:ea typeface="Montserrat Light"/>
                <a:cs typeface="Montserrat Light"/>
                <a:sym typeface="Montserrat Light"/>
                <a:hlinkClick r:id="rId4"/>
              </a:rPr>
              <a:t>i</a:t>
            </a:r>
            <a:r>
              <a:rPr lang="ca" sz="1100">
                <a:solidFill>
                  <a:srgbClr val="FFFFFF"/>
                </a:solidFill>
                <a:uFill>
                  <a:noFill/>
                </a:uFill>
                <a:latin typeface="Montserrat Light"/>
                <a:ea typeface="Montserrat Light"/>
                <a:cs typeface="Montserrat Light"/>
                <a:sym typeface="Montserrat Light"/>
                <a:hlinkClick r:id="rId5"/>
              </a:rPr>
              <a:t>ques</a:t>
            </a:r>
            <a:r>
              <a:rPr lang="ca" sz="1100">
                <a:solidFill>
                  <a:srgbClr val="FFFFFF"/>
                </a:solidFill>
                <a:latin typeface="Montserrat Light"/>
                <a:ea typeface="Montserrat Light"/>
                <a:cs typeface="Montserrat Light"/>
                <a:sym typeface="Montserrat Light"/>
              </a:rPr>
              <a:t>. </a:t>
            </a:r>
            <a:r>
              <a:rPr lang="ca" sz="1100" u="sng">
                <a:solidFill>
                  <a:schemeClr val="hlink"/>
                </a:solidFill>
                <a:latin typeface="Montserrat Light"/>
                <a:ea typeface="Montserrat Light"/>
                <a:cs typeface="Montserrat Light"/>
                <a:sym typeface="Montserrat Light"/>
                <a:hlinkClick r:id="rId6"/>
              </a:rPr>
              <a:t>https://www.mdpi.com/2571-5577/3/2/20/pdf</a:t>
            </a:r>
            <a:endParaRPr sz="1100">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rPr lang="ca" sz="1100">
                <a:solidFill>
                  <a:srgbClr val="FFFFFF"/>
                </a:solidFill>
                <a:latin typeface="Montserrat Light"/>
                <a:ea typeface="Montserrat Light"/>
                <a:cs typeface="Montserrat Light"/>
                <a:sym typeface="Montserrat Light"/>
              </a:rPr>
              <a:t>[2] Dataset </a:t>
            </a:r>
            <a:r>
              <a:rPr lang="ca" sz="1100" u="sng">
                <a:solidFill>
                  <a:schemeClr val="hlink"/>
                </a:solidFill>
                <a:latin typeface="Montserrat Light"/>
                <a:ea typeface="Montserrat Light"/>
                <a:cs typeface="Montserrat Light"/>
                <a:sym typeface="Montserrat Light"/>
                <a:hlinkClick r:id="rId7"/>
              </a:rPr>
              <a:t>https://www.kaggle.com/c/dogs-vs-cats-redux-kernels-edition/data</a:t>
            </a:r>
            <a:endParaRPr sz="1100">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100">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100">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100">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rPr lang="ca" sz="1100">
                <a:solidFill>
                  <a:srgbClr val="FFFFFF"/>
                </a:solidFill>
                <a:latin typeface="Montserrat Light"/>
                <a:ea typeface="Montserrat Light"/>
                <a:cs typeface="Montserrat Light"/>
                <a:sym typeface="Montserrat Light"/>
              </a:rPr>
              <a:t>Troubleshooting:</a:t>
            </a:r>
            <a:endParaRPr sz="1100">
              <a:solidFill>
                <a:srgbClr val="FFFFFF"/>
              </a:solidFill>
              <a:latin typeface="Montserrat Light"/>
              <a:ea typeface="Montserrat Light"/>
              <a:cs typeface="Montserrat Light"/>
              <a:sym typeface="Montserrat Light"/>
            </a:endParaRPr>
          </a:p>
          <a:p>
            <a:pPr indent="-298450" lvl="0" marL="457200" rtl="0" algn="l">
              <a:spcBef>
                <a:spcPts val="0"/>
              </a:spcBef>
              <a:spcAft>
                <a:spcPts val="0"/>
              </a:spcAft>
              <a:buClr>
                <a:srgbClr val="FFFFFF"/>
              </a:buClr>
              <a:buSzPts val="1100"/>
              <a:buFont typeface="Montserrat Light"/>
              <a:buChar char="●"/>
            </a:pPr>
            <a:r>
              <a:rPr lang="ca" sz="1100">
                <a:solidFill>
                  <a:srgbClr val="FFFFFF"/>
                </a:solidFill>
                <a:latin typeface="Montserrat Light"/>
                <a:ea typeface="Montserrat Light"/>
                <a:cs typeface="Montserrat Light"/>
                <a:sym typeface="Montserrat Light"/>
              </a:rPr>
              <a:t>https://discuss.pytorch.org/t/runtimeerror-element-0-of-variables-does-not-require-grad-and-does-not-have-a-grad-fn/11074</a:t>
            </a:r>
            <a:endParaRPr sz="1100">
              <a:solidFill>
                <a:srgbClr val="FFFFFF"/>
              </a:solidFill>
              <a:latin typeface="Montserrat Light"/>
              <a:ea typeface="Montserrat Light"/>
              <a:cs typeface="Montserrat Light"/>
              <a:sym typeface="Montserrat Light"/>
            </a:endParaRPr>
          </a:p>
          <a:p>
            <a:pPr indent="-298450" lvl="0" marL="457200" rtl="0" algn="l">
              <a:spcBef>
                <a:spcPts val="0"/>
              </a:spcBef>
              <a:spcAft>
                <a:spcPts val="0"/>
              </a:spcAft>
              <a:buClr>
                <a:srgbClr val="FFFFFF"/>
              </a:buClr>
              <a:buSzPts val="1100"/>
              <a:buFont typeface="Montserrat Light"/>
              <a:buChar char="●"/>
            </a:pPr>
            <a:r>
              <a:rPr lang="ca" sz="1100">
                <a:solidFill>
                  <a:srgbClr val="FFFFFF"/>
                </a:solidFill>
                <a:latin typeface="Montserrat Light"/>
                <a:ea typeface="Montserrat Light"/>
                <a:cs typeface="Montserrat Light"/>
                <a:sym typeface="Montserrat Light"/>
              </a:rPr>
              <a:t>https://www.arxiv-vanity.com/papers/1711.04291/</a:t>
            </a:r>
            <a:endParaRPr sz="1100">
              <a:solidFill>
                <a:srgbClr val="FFFFFF"/>
              </a:solidFill>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ph idx="4294967295" type="ctrTitle"/>
          </p:nvPr>
        </p:nvSpPr>
        <p:spPr>
          <a:xfrm>
            <a:off x="378925" y="202250"/>
            <a:ext cx="8520600" cy="645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sz="5800" u="sng">
                <a:solidFill>
                  <a:schemeClr val="accent3"/>
                </a:solidFill>
              </a:rPr>
              <a:t>1-</a:t>
            </a:r>
            <a:r>
              <a:rPr lang="ca" sz="5800" u="sng">
                <a:solidFill>
                  <a:schemeClr val="accent3"/>
                </a:solidFill>
              </a:rPr>
              <a:t>What we want to make</a:t>
            </a:r>
            <a:endParaRPr sz="5800" u="sng">
              <a:solidFill>
                <a:schemeClr val="accent3"/>
              </a:solidFill>
            </a:endParaRPr>
          </a:p>
        </p:txBody>
      </p:sp>
      <p:sp>
        <p:nvSpPr>
          <p:cNvPr id="91" name="Google Shape;91;p19"/>
          <p:cNvSpPr txBox="1"/>
          <p:nvPr>
            <p:ph idx="4294967295" type="subTitle"/>
          </p:nvPr>
        </p:nvSpPr>
        <p:spPr>
          <a:xfrm>
            <a:off x="378925" y="1734100"/>
            <a:ext cx="8520600" cy="32091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ca" sz="1400"/>
              <a:t>To be able to classify a large number of animals simply by their own characteristics by analyzing the properties of the photograph.</a:t>
            </a:r>
            <a:endParaRPr sz="1400"/>
          </a:p>
          <a:p>
            <a:pPr indent="0" lvl="0" marL="0" rtl="0" algn="just">
              <a:spcBef>
                <a:spcPts val="600"/>
              </a:spcBef>
              <a:spcAft>
                <a:spcPts val="0"/>
              </a:spcAft>
              <a:buNone/>
            </a:pPr>
            <a:r>
              <a:t/>
            </a:r>
            <a:endParaRPr sz="1400"/>
          </a:p>
          <a:p>
            <a:pPr indent="0" lvl="0" marL="0" rtl="0" algn="just">
              <a:spcBef>
                <a:spcPts val="600"/>
              </a:spcBef>
              <a:spcAft>
                <a:spcPts val="0"/>
              </a:spcAft>
              <a:buNone/>
            </a:pPr>
            <a:r>
              <a:t/>
            </a:r>
            <a:endParaRPr sz="1400"/>
          </a:p>
          <a:p>
            <a:pPr indent="0" lvl="0" marL="0" rtl="0" algn="just">
              <a:spcBef>
                <a:spcPts val="600"/>
              </a:spcBef>
              <a:spcAft>
                <a:spcPts val="0"/>
              </a:spcAft>
              <a:buNone/>
            </a:pPr>
            <a:r>
              <a:t/>
            </a:r>
            <a:endParaRPr sz="1400"/>
          </a:p>
          <a:p>
            <a:pPr indent="0" lvl="0" marL="0" rtl="0" algn="just">
              <a:spcBef>
                <a:spcPts val="600"/>
              </a:spcBef>
              <a:spcAft>
                <a:spcPts val="0"/>
              </a:spcAft>
              <a:buNone/>
            </a:pPr>
            <a:r>
              <a:t/>
            </a:r>
            <a:endParaRPr sz="1400"/>
          </a:p>
          <a:p>
            <a:pPr indent="0" lvl="0" marL="0" rtl="0" algn="just">
              <a:spcBef>
                <a:spcPts val="600"/>
              </a:spcBef>
              <a:spcAft>
                <a:spcPts val="0"/>
              </a:spcAft>
              <a:buNone/>
            </a:pPr>
            <a:r>
              <a:t/>
            </a:r>
            <a:endParaRPr sz="1400"/>
          </a:p>
        </p:txBody>
      </p:sp>
      <p:sp>
        <p:nvSpPr>
          <p:cNvPr id="92" name="Google Shape;92;p19"/>
          <p:cNvSpPr txBox="1"/>
          <p:nvPr>
            <p:ph idx="4294967295" type="ctrTitle"/>
          </p:nvPr>
        </p:nvSpPr>
        <p:spPr>
          <a:xfrm>
            <a:off x="387900" y="1120575"/>
            <a:ext cx="3184500" cy="64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ca" sz="3500" u="sng">
                <a:solidFill>
                  <a:schemeClr val="accent3"/>
                </a:solidFill>
              </a:rPr>
              <a:t>The problem</a:t>
            </a:r>
            <a:endParaRPr sz="3500" u="sng">
              <a:solidFill>
                <a:schemeClr val="accent3"/>
              </a:solidFill>
            </a:endParaRPr>
          </a:p>
        </p:txBody>
      </p:sp>
      <p:pic>
        <p:nvPicPr>
          <p:cNvPr id="93" name="Google Shape;93;p19"/>
          <p:cNvPicPr preferRelativeResize="0"/>
          <p:nvPr/>
        </p:nvPicPr>
        <p:blipFill>
          <a:blip r:embed="rId3">
            <a:alphaModFix/>
          </a:blip>
          <a:stretch>
            <a:fillRect/>
          </a:stretch>
        </p:blipFill>
        <p:spPr>
          <a:xfrm>
            <a:off x="3930750" y="2877301"/>
            <a:ext cx="1773411" cy="1484425"/>
          </a:xfrm>
          <a:prstGeom prst="rect">
            <a:avLst/>
          </a:prstGeom>
          <a:noFill/>
          <a:ln>
            <a:noFill/>
          </a:ln>
        </p:spPr>
      </p:pic>
      <p:sp>
        <p:nvSpPr>
          <p:cNvPr id="94" name="Google Shape;94;p19"/>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a:t>
            </a:r>
            <a:endParaRPr>
              <a:solidFill>
                <a:schemeClr val="lt1"/>
              </a:solidFill>
              <a:latin typeface="Montserrat Light"/>
              <a:ea typeface="Montserrat Light"/>
              <a:cs typeface="Montserrat Light"/>
              <a:sym typeface="Montserrat Light"/>
            </a:endParaRPr>
          </a:p>
        </p:txBody>
      </p:sp>
      <p:pic>
        <p:nvPicPr>
          <p:cNvPr id="95" name="Google Shape;95;p19"/>
          <p:cNvPicPr preferRelativeResize="0"/>
          <p:nvPr/>
        </p:nvPicPr>
        <p:blipFill>
          <a:blip r:embed="rId4">
            <a:alphaModFix/>
          </a:blip>
          <a:stretch>
            <a:fillRect/>
          </a:stretch>
        </p:blipFill>
        <p:spPr>
          <a:xfrm>
            <a:off x="6979125" y="2910925"/>
            <a:ext cx="1979233" cy="1484425"/>
          </a:xfrm>
          <a:prstGeom prst="rect">
            <a:avLst/>
          </a:prstGeom>
          <a:noFill/>
          <a:ln>
            <a:noFill/>
          </a:ln>
        </p:spPr>
      </p:pic>
      <p:pic>
        <p:nvPicPr>
          <p:cNvPr id="96" name="Google Shape;96;p19"/>
          <p:cNvPicPr preferRelativeResize="0"/>
          <p:nvPr/>
        </p:nvPicPr>
        <p:blipFill>
          <a:blip r:embed="rId5">
            <a:alphaModFix/>
          </a:blip>
          <a:stretch>
            <a:fillRect/>
          </a:stretch>
        </p:blipFill>
        <p:spPr>
          <a:xfrm>
            <a:off x="426925" y="2910929"/>
            <a:ext cx="2228850" cy="1484414"/>
          </a:xfrm>
          <a:prstGeom prst="rect">
            <a:avLst/>
          </a:prstGeom>
          <a:noFill/>
          <a:ln>
            <a:noFill/>
          </a:ln>
        </p:spPr>
      </p:pic>
      <p:cxnSp>
        <p:nvCxnSpPr>
          <p:cNvPr id="97" name="Google Shape;97;p19"/>
          <p:cNvCxnSpPr/>
          <p:nvPr/>
        </p:nvCxnSpPr>
        <p:spPr>
          <a:xfrm flipH="1" rot="10800000">
            <a:off x="2857600" y="3496800"/>
            <a:ext cx="705900" cy="16800"/>
          </a:xfrm>
          <a:prstGeom prst="straightConnector1">
            <a:avLst/>
          </a:prstGeom>
          <a:noFill/>
          <a:ln cap="flat" cmpd="sng" w="9525">
            <a:solidFill>
              <a:schemeClr val="dk2"/>
            </a:solidFill>
            <a:prstDash val="solid"/>
            <a:round/>
            <a:headEnd len="med" w="med" type="none"/>
            <a:tailEnd len="med" w="med" type="stealth"/>
          </a:ln>
        </p:spPr>
      </p:cxnSp>
      <p:cxnSp>
        <p:nvCxnSpPr>
          <p:cNvPr id="98" name="Google Shape;98;p19"/>
          <p:cNvCxnSpPr/>
          <p:nvPr/>
        </p:nvCxnSpPr>
        <p:spPr>
          <a:xfrm>
            <a:off x="5849575" y="3505200"/>
            <a:ext cx="8235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1188750" y="180350"/>
            <a:ext cx="6766500" cy="655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sz="4800" u="sng">
                <a:solidFill>
                  <a:schemeClr val="accent3"/>
                </a:solidFill>
              </a:rPr>
              <a:t>The Goal</a:t>
            </a:r>
            <a:endParaRPr sz="4800" u="sng">
              <a:solidFill>
                <a:schemeClr val="accent3"/>
              </a:solidFill>
            </a:endParaRPr>
          </a:p>
        </p:txBody>
      </p:sp>
      <p:sp>
        <p:nvSpPr>
          <p:cNvPr id="104" name="Google Shape;104;p20"/>
          <p:cNvSpPr txBox="1"/>
          <p:nvPr>
            <p:ph idx="4294967295" type="subTitle"/>
          </p:nvPr>
        </p:nvSpPr>
        <p:spPr>
          <a:xfrm>
            <a:off x="378925" y="1262475"/>
            <a:ext cx="8520600" cy="32091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ca" sz="1400"/>
              <a:t>Our goal is to be able to implement a system that allows us to classify images of animals by category.</a:t>
            </a:r>
            <a:endParaRPr sz="1400"/>
          </a:p>
          <a:p>
            <a:pPr indent="0" lvl="0" marL="0" rtl="0" algn="just">
              <a:spcBef>
                <a:spcPts val="600"/>
              </a:spcBef>
              <a:spcAft>
                <a:spcPts val="0"/>
              </a:spcAft>
              <a:buNone/>
            </a:pPr>
            <a:r>
              <a:t/>
            </a:r>
            <a:endParaRPr sz="1400"/>
          </a:p>
          <a:p>
            <a:pPr indent="0" lvl="0" marL="0" rtl="0" algn="just">
              <a:spcBef>
                <a:spcPts val="600"/>
              </a:spcBef>
              <a:spcAft>
                <a:spcPts val="0"/>
              </a:spcAft>
              <a:buNone/>
            </a:pPr>
            <a:r>
              <a:rPr lang="ca" sz="1400"/>
              <a:t>There are two possible ways to reach the same goal:</a:t>
            </a:r>
            <a:endParaRPr sz="1400"/>
          </a:p>
          <a:p>
            <a:pPr indent="-317500" lvl="0" marL="457200" marR="38100" rtl="0" algn="l">
              <a:lnSpc>
                <a:spcPct val="128571"/>
              </a:lnSpc>
              <a:spcBef>
                <a:spcPts val="0"/>
              </a:spcBef>
              <a:spcAft>
                <a:spcPts val="0"/>
              </a:spcAft>
              <a:buSzPts val="1400"/>
              <a:buAutoNum type="arabicParenR"/>
            </a:pPr>
            <a:r>
              <a:rPr lang="ca" sz="1400"/>
              <a:t>Learn the features from scratch</a:t>
            </a:r>
            <a:endParaRPr sz="2100">
              <a:solidFill>
                <a:srgbClr val="222222"/>
              </a:solidFill>
              <a:highlight>
                <a:srgbClr val="F8F9FA"/>
              </a:highlight>
              <a:latin typeface="Arial"/>
              <a:ea typeface="Arial"/>
              <a:cs typeface="Arial"/>
              <a:sym typeface="Arial"/>
            </a:endParaRPr>
          </a:p>
          <a:p>
            <a:pPr indent="0" lvl="0" marL="0" rtl="0" algn="just">
              <a:spcBef>
                <a:spcPts val="600"/>
              </a:spcBef>
              <a:spcAft>
                <a:spcPts val="0"/>
              </a:spcAft>
              <a:buNone/>
            </a:pPr>
            <a:r>
              <a:t/>
            </a:r>
            <a:endParaRPr sz="1400"/>
          </a:p>
          <a:p>
            <a:pPr indent="-317500" lvl="0" marL="457200" rtl="0" algn="just">
              <a:spcBef>
                <a:spcPts val="600"/>
              </a:spcBef>
              <a:spcAft>
                <a:spcPts val="0"/>
              </a:spcAft>
              <a:buSzPts val="1400"/>
              <a:buAutoNum type="arabicParenR"/>
            </a:pPr>
            <a:r>
              <a:rPr lang="ca" sz="1400"/>
              <a:t>Do transfers learning in a large model.(not animals)</a:t>
            </a:r>
            <a:endParaRPr sz="1400"/>
          </a:p>
        </p:txBody>
      </p:sp>
      <p:sp>
        <p:nvSpPr>
          <p:cNvPr id="105" name="Google Shape;105;p20"/>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2</a:t>
            </a:r>
            <a:endParaRPr>
              <a:solidFill>
                <a:schemeClr val="lt1"/>
              </a:solidFill>
              <a:latin typeface="Montserrat Light"/>
              <a:ea typeface="Montserrat Light"/>
              <a:cs typeface="Montserrat Light"/>
              <a:sym typeface="Montserrat Light"/>
            </a:endParaRPr>
          </a:p>
        </p:txBody>
      </p:sp>
      <p:pic>
        <p:nvPicPr>
          <p:cNvPr id="106" name="Google Shape;106;p20"/>
          <p:cNvPicPr preferRelativeResize="0"/>
          <p:nvPr/>
        </p:nvPicPr>
        <p:blipFill>
          <a:blip r:embed="rId3">
            <a:alphaModFix/>
          </a:blip>
          <a:stretch>
            <a:fillRect/>
          </a:stretch>
        </p:blipFill>
        <p:spPr>
          <a:xfrm>
            <a:off x="5740725" y="2112325"/>
            <a:ext cx="2999949" cy="2082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idx="4294967295" type="ctrTitle"/>
          </p:nvPr>
        </p:nvSpPr>
        <p:spPr>
          <a:xfrm>
            <a:off x="378925" y="76200"/>
            <a:ext cx="8520600" cy="771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sz="5800" u="sng">
                <a:solidFill>
                  <a:schemeClr val="accent3"/>
                </a:solidFill>
              </a:rPr>
              <a:t>2</a:t>
            </a:r>
            <a:r>
              <a:rPr lang="ca" sz="5800" u="sng">
                <a:solidFill>
                  <a:schemeClr val="accent3"/>
                </a:solidFill>
              </a:rPr>
              <a:t>-</a:t>
            </a:r>
            <a:r>
              <a:rPr lang="ca" sz="5800" u="sng">
                <a:solidFill>
                  <a:schemeClr val="accent3"/>
                </a:solidFill>
              </a:rPr>
              <a:t>Steps taken before</a:t>
            </a:r>
            <a:endParaRPr sz="5800" u="sng">
              <a:solidFill>
                <a:schemeClr val="accent3"/>
              </a:solidFill>
            </a:endParaRPr>
          </a:p>
        </p:txBody>
      </p:sp>
      <p:sp>
        <p:nvSpPr>
          <p:cNvPr id="112" name="Google Shape;112;p21"/>
          <p:cNvSpPr txBox="1"/>
          <p:nvPr>
            <p:ph idx="4294967295" type="subTitle"/>
          </p:nvPr>
        </p:nvSpPr>
        <p:spPr>
          <a:xfrm>
            <a:off x="480850" y="1396800"/>
            <a:ext cx="4725300" cy="9318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ca" sz="1300"/>
              <a:t>We start with the serial dataset: Dogs vs. Cats Redux: Kernels Edition[2]. And a example from internet with resnet152 .</a:t>
            </a:r>
            <a:endParaRPr sz="1300"/>
          </a:p>
        </p:txBody>
      </p:sp>
      <p:sp>
        <p:nvSpPr>
          <p:cNvPr id="113" name="Google Shape;113;p21"/>
          <p:cNvSpPr txBox="1"/>
          <p:nvPr/>
        </p:nvSpPr>
        <p:spPr>
          <a:xfrm>
            <a:off x="446150" y="2372500"/>
            <a:ext cx="6756600" cy="277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None/>
            </a:pPr>
            <a:r>
              <a:rPr lang="ca" sz="1300" u="sng">
                <a:solidFill>
                  <a:schemeClr val="lt1"/>
                </a:solidFill>
                <a:latin typeface="Montserrat Light"/>
                <a:ea typeface="Montserrat Light"/>
                <a:cs typeface="Montserrat Light"/>
                <a:sym typeface="Montserrat Light"/>
              </a:rPr>
              <a:t>Problems:</a:t>
            </a:r>
            <a:endParaRPr sz="1300" u="sng">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rPr lang="ca" sz="1300" u="sng">
                <a:solidFill>
                  <a:schemeClr val="lt1"/>
                </a:solidFill>
                <a:latin typeface="Montserrat Light"/>
                <a:ea typeface="Montserrat Light"/>
                <a:cs typeface="Montserrat Light"/>
                <a:sym typeface="Montserrat Light"/>
              </a:rPr>
              <a:t>	</a:t>
            </a:r>
            <a:r>
              <a:rPr lang="ca" sz="1300">
                <a:solidFill>
                  <a:schemeClr val="lt1"/>
                </a:solidFill>
                <a:latin typeface="Montserrat Light"/>
                <a:ea typeface="Montserrat Light"/>
                <a:cs typeface="Montserrat Light"/>
                <a:sym typeface="Montserrat Light"/>
              </a:rPr>
              <a:t>-Code </a:t>
            </a:r>
            <a:r>
              <a:rPr lang="ca" sz="1300">
                <a:solidFill>
                  <a:schemeClr val="lt1"/>
                </a:solidFill>
                <a:latin typeface="Montserrat Light"/>
                <a:ea typeface="Montserrat Light"/>
                <a:cs typeface="Montserrat Light"/>
                <a:sym typeface="Montserrat Light"/>
              </a:rPr>
              <a:t>doesn't</a:t>
            </a:r>
            <a:r>
              <a:rPr lang="ca" sz="1300">
                <a:solidFill>
                  <a:schemeClr val="lt1"/>
                </a:solidFill>
                <a:latin typeface="Montserrat Light"/>
                <a:ea typeface="Montserrat Light"/>
                <a:cs typeface="Montserrat Light"/>
                <a:sym typeface="Montserrat Light"/>
              </a:rPr>
              <a:t> work.</a:t>
            </a:r>
            <a:endParaRPr sz="1300">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rPr lang="ca" sz="1300">
                <a:solidFill>
                  <a:schemeClr val="lt1"/>
                </a:solidFill>
                <a:latin typeface="Montserrat Light"/>
                <a:ea typeface="Montserrat Light"/>
                <a:cs typeface="Montserrat Light"/>
                <a:sym typeface="Montserrat Light"/>
              </a:rPr>
              <a:t>	-Database of the example missing.</a:t>
            </a:r>
            <a:endParaRPr sz="1300">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rPr lang="ca" sz="1300">
                <a:solidFill>
                  <a:schemeClr val="lt1"/>
                </a:solidFill>
                <a:latin typeface="Montserrat Light"/>
                <a:ea typeface="Montserrat Light"/>
                <a:cs typeface="Montserrat Light"/>
                <a:sym typeface="Montserrat Light"/>
              </a:rPr>
              <a:t>	-Model resnet152 too large for 1 epoch (3 weeks)</a:t>
            </a:r>
            <a:endParaRPr sz="1300">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rPr lang="ca" sz="1300" u="sng">
                <a:solidFill>
                  <a:schemeClr val="lt1"/>
                </a:solidFill>
                <a:latin typeface="Montserrat Light"/>
                <a:ea typeface="Montserrat Light"/>
                <a:cs typeface="Montserrat Light"/>
                <a:sym typeface="Montserrat Light"/>
              </a:rPr>
              <a:t>Solutions:</a:t>
            </a:r>
            <a:endParaRPr sz="1300" u="sng">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rPr lang="ca" sz="1300" u="sng">
                <a:solidFill>
                  <a:schemeClr val="lt1"/>
                </a:solidFill>
                <a:latin typeface="Montserrat Light"/>
                <a:ea typeface="Montserrat Light"/>
                <a:cs typeface="Montserrat Light"/>
                <a:sym typeface="Montserrat Light"/>
              </a:rPr>
              <a:t>	</a:t>
            </a:r>
            <a:r>
              <a:rPr lang="ca" sz="1300">
                <a:solidFill>
                  <a:schemeClr val="lt1"/>
                </a:solidFill>
                <a:latin typeface="Montserrat Light"/>
                <a:ea typeface="Montserrat Light"/>
                <a:cs typeface="Montserrat Light"/>
                <a:sym typeface="Montserrat Light"/>
              </a:rPr>
              <a:t>-Combine the example with documentation pytorch</a:t>
            </a:r>
            <a:endParaRPr sz="1300">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rPr lang="ca" sz="1300">
                <a:solidFill>
                  <a:schemeClr val="lt1"/>
                </a:solidFill>
                <a:latin typeface="Montserrat Light"/>
                <a:ea typeface="Montserrat Light"/>
                <a:cs typeface="Montserrat Light"/>
                <a:sym typeface="Montserrat Light"/>
              </a:rPr>
              <a:t>	-Find another database with cats and dogs and prepare for our system.</a:t>
            </a:r>
            <a:endParaRPr sz="1300">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rPr lang="ca" sz="1300">
                <a:solidFill>
                  <a:schemeClr val="lt1"/>
                </a:solidFill>
                <a:latin typeface="Montserrat Light"/>
                <a:ea typeface="Montserrat Light"/>
                <a:cs typeface="Montserrat Light"/>
                <a:sym typeface="Montserrat Light"/>
              </a:rPr>
              <a:t>	-Try new models</a:t>
            </a:r>
            <a:endParaRPr sz="1300">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rPr lang="ca" sz="1300">
                <a:solidFill>
                  <a:schemeClr val="lt1"/>
                </a:solidFill>
                <a:latin typeface="Montserrat Light"/>
                <a:ea typeface="Montserrat Light"/>
                <a:cs typeface="Montserrat Light"/>
                <a:sym typeface="Montserrat Light"/>
              </a:rPr>
              <a:t>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pic>
        <p:nvPicPr>
          <p:cNvPr id="114" name="Google Shape;114;p21"/>
          <p:cNvPicPr preferRelativeResize="0"/>
          <p:nvPr/>
        </p:nvPicPr>
        <p:blipFill>
          <a:blip r:embed="rId3">
            <a:alphaModFix/>
          </a:blip>
          <a:stretch>
            <a:fillRect/>
          </a:stretch>
        </p:blipFill>
        <p:spPr>
          <a:xfrm>
            <a:off x="5668425" y="1464050"/>
            <a:ext cx="2788317" cy="1722575"/>
          </a:xfrm>
          <a:prstGeom prst="rect">
            <a:avLst/>
          </a:prstGeom>
          <a:noFill/>
          <a:ln>
            <a:noFill/>
          </a:ln>
        </p:spPr>
      </p:pic>
      <p:sp>
        <p:nvSpPr>
          <p:cNvPr id="115" name="Google Shape;115;p21"/>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3</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idx="4294967295" type="ctrTitle"/>
          </p:nvPr>
        </p:nvSpPr>
        <p:spPr>
          <a:xfrm>
            <a:off x="378925" y="76200"/>
            <a:ext cx="8520600" cy="771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sz="5800" u="sng">
                <a:solidFill>
                  <a:schemeClr val="accent3"/>
                </a:solidFill>
              </a:rPr>
              <a:t>Steps taken before</a:t>
            </a:r>
            <a:endParaRPr sz="5800" u="sng">
              <a:solidFill>
                <a:schemeClr val="accent3"/>
              </a:solidFill>
            </a:endParaRPr>
          </a:p>
        </p:txBody>
      </p:sp>
      <p:sp>
        <p:nvSpPr>
          <p:cNvPr id="121" name="Google Shape;121;p22"/>
          <p:cNvSpPr txBox="1"/>
          <p:nvPr>
            <p:ph idx="4294967295" type="subTitle"/>
          </p:nvPr>
        </p:nvSpPr>
        <p:spPr>
          <a:xfrm>
            <a:off x="378925" y="1734400"/>
            <a:ext cx="3894300" cy="7092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ca" sz="1300"/>
              <a:t>Now our code works </a:t>
            </a:r>
            <a:r>
              <a:rPr lang="ca" sz="1300"/>
              <a:t>we also tried different models like vgg, alexnet and </a:t>
            </a:r>
            <a:r>
              <a:rPr lang="ca" sz="1300"/>
              <a:t>resnet101</a:t>
            </a:r>
            <a:r>
              <a:rPr lang="ca" sz="1300"/>
              <a:t>.</a:t>
            </a:r>
            <a:endParaRPr sz="1300"/>
          </a:p>
          <a:p>
            <a:pPr indent="0" lvl="0" marL="0" rtl="0" algn="just">
              <a:spcBef>
                <a:spcPts val="600"/>
              </a:spcBef>
              <a:spcAft>
                <a:spcPts val="0"/>
              </a:spcAft>
              <a:buNone/>
            </a:pPr>
            <a:r>
              <a:t/>
            </a:r>
            <a:endParaRPr sz="1300"/>
          </a:p>
        </p:txBody>
      </p:sp>
      <p:pic>
        <p:nvPicPr>
          <p:cNvPr id="122" name="Google Shape;122;p22"/>
          <p:cNvPicPr preferRelativeResize="0"/>
          <p:nvPr/>
        </p:nvPicPr>
        <p:blipFill rotWithShape="1">
          <a:blip r:embed="rId3">
            <a:alphaModFix/>
          </a:blip>
          <a:srcRect b="55609" l="1496" r="52891" t="3567"/>
          <a:stretch/>
        </p:blipFill>
        <p:spPr>
          <a:xfrm>
            <a:off x="4803900" y="1300487"/>
            <a:ext cx="2223750" cy="1577025"/>
          </a:xfrm>
          <a:prstGeom prst="rect">
            <a:avLst/>
          </a:prstGeom>
          <a:noFill/>
          <a:ln>
            <a:noFill/>
          </a:ln>
        </p:spPr>
      </p:pic>
      <p:pic>
        <p:nvPicPr>
          <p:cNvPr id="123" name="Google Shape;123;p22"/>
          <p:cNvPicPr preferRelativeResize="0"/>
          <p:nvPr/>
        </p:nvPicPr>
        <p:blipFill rotWithShape="1">
          <a:blip r:embed="rId3">
            <a:alphaModFix/>
          </a:blip>
          <a:srcRect b="0" l="66670" r="1608" t="14140"/>
          <a:stretch/>
        </p:blipFill>
        <p:spPr>
          <a:xfrm>
            <a:off x="7170950" y="1300500"/>
            <a:ext cx="1652378" cy="3543774"/>
          </a:xfrm>
          <a:prstGeom prst="rect">
            <a:avLst/>
          </a:prstGeom>
          <a:noFill/>
          <a:ln>
            <a:noFill/>
          </a:ln>
        </p:spPr>
      </p:pic>
      <p:sp>
        <p:nvSpPr>
          <p:cNvPr id="124" name="Google Shape;124;p22"/>
          <p:cNvSpPr txBox="1"/>
          <p:nvPr/>
        </p:nvSpPr>
        <p:spPr>
          <a:xfrm>
            <a:off x="255100" y="2990075"/>
            <a:ext cx="6688500" cy="122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None/>
            </a:pPr>
            <a:r>
              <a:rPr lang="ca" sz="1300">
                <a:solidFill>
                  <a:schemeClr val="lt1"/>
                </a:solidFill>
                <a:latin typeface="Montserrat Light"/>
                <a:ea typeface="Montserrat Light"/>
                <a:cs typeface="Montserrat Light"/>
                <a:sym typeface="Montserrat Light"/>
              </a:rPr>
              <a:t>So we started to adapt that model so that it can classify more types of animals.</a:t>
            </a:r>
            <a:endParaRPr sz="1300">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rPr lang="ca" sz="1300">
                <a:solidFill>
                  <a:schemeClr val="lt1"/>
                </a:solidFill>
                <a:latin typeface="Montserrat Light"/>
                <a:ea typeface="Montserrat Light"/>
                <a:cs typeface="Montserrat Light"/>
                <a:sym typeface="Montserrat Light"/>
              </a:rPr>
              <a:t> </a:t>
            </a:r>
            <a:r>
              <a:rPr lang="ca" sz="1300">
                <a:solidFill>
                  <a:schemeClr val="lt1"/>
                </a:solidFill>
                <a:latin typeface="Montserrat Light"/>
                <a:ea typeface="Montserrat Light"/>
                <a:cs typeface="Montserrat Light"/>
                <a:sym typeface="Montserrat Light"/>
              </a:rPr>
              <a:t>As we investigated, the most used models for photo classification are alexnet, vgg and resnet. [1]</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just">
              <a:lnSpc>
                <a:spcPct val="115000"/>
              </a:lnSpc>
              <a:spcBef>
                <a:spcPts val="600"/>
              </a:spcBef>
              <a:spcAft>
                <a:spcPts val="0"/>
              </a:spcAft>
              <a:buNone/>
            </a:pPr>
            <a:r>
              <a:t/>
            </a:r>
            <a:endParaRPr sz="1300">
              <a:solidFill>
                <a:schemeClr val="lt1"/>
              </a:solidFill>
              <a:latin typeface="Montserrat Light"/>
              <a:ea typeface="Montserrat Light"/>
              <a:cs typeface="Montserrat Light"/>
              <a:sym typeface="Montserrat Light"/>
            </a:endParaRPr>
          </a:p>
        </p:txBody>
      </p:sp>
      <p:sp>
        <p:nvSpPr>
          <p:cNvPr id="125" name="Google Shape;125;p22"/>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4</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nvSpPr>
        <p:spPr>
          <a:xfrm>
            <a:off x="219900" y="-43775"/>
            <a:ext cx="8835600" cy="789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ca" sz="5800" u="sng">
                <a:solidFill>
                  <a:schemeClr val="accent3"/>
                </a:solidFill>
                <a:latin typeface="DM Serif Display"/>
                <a:ea typeface="DM Serif Display"/>
                <a:cs typeface="DM Serif Display"/>
                <a:sym typeface="DM Serif Display"/>
              </a:rPr>
              <a:t>Steps taken before</a:t>
            </a:r>
            <a:endParaRPr/>
          </a:p>
        </p:txBody>
      </p:sp>
      <p:sp>
        <p:nvSpPr>
          <p:cNvPr id="131" name="Google Shape;131;p23"/>
          <p:cNvSpPr txBox="1"/>
          <p:nvPr/>
        </p:nvSpPr>
        <p:spPr>
          <a:xfrm>
            <a:off x="117775" y="1362050"/>
            <a:ext cx="48081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500" u="sng">
                <a:solidFill>
                  <a:schemeClr val="accent3"/>
                </a:solidFill>
                <a:latin typeface="DM Serif Display"/>
                <a:ea typeface="DM Serif Display"/>
                <a:cs typeface="DM Serif Display"/>
                <a:sym typeface="DM Serif Display"/>
              </a:rPr>
              <a:t>Training from scratch mention</a:t>
            </a:r>
            <a:endParaRPr sz="2500" u="sng">
              <a:solidFill>
                <a:schemeClr val="accent3"/>
              </a:solidFill>
              <a:latin typeface="DM Serif Display"/>
              <a:ea typeface="DM Serif Display"/>
              <a:cs typeface="DM Serif Display"/>
              <a:sym typeface="DM Serif Display"/>
            </a:endParaRPr>
          </a:p>
        </p:txBody>
      </p:sp>
      <p:sp>
        <p:nvSpPr>
          <p:cNvPr id="132" name="Google Shape;132;p23"/>
          <p:cNvSpPr txBox="1"/>
          <p:nvPr/>
        </p:nvSpPr>
        <p:spPr>
          <a:xfrm>
            <a:off x="372025" y="2068875"/>
            <a:ext cx="6785400" cy="19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just">
              <a:spcBef>
                <a:spcPts val="0"/>
              </a:spcBef>
              <a:spcAft>
                <a:spcPts val="0"/>
              </a:spcAft>
              <a:buNone/>
            </a:pPr>
            <a:r>
              <a:rPr lang="ca">
                <a:solidFill>
                  <a:schemeClr val="lt2"/>
                </a:solidFill>
                <a:latin typeface="Montserrat Light"/>
                <a:ea typeface="Montserrat Light"/>
                <a:cs typeface="Montserrat Light"/>
                <a:sym typeface="Montserrat Light"/>
              </a:rPr>
              <a:t>Wining models -&gt; Vgg11 and resnet101. </a:t>
            </a:r>
            <a:endParaRPr>
              <a:solidFill>
                <a:schemeClr val="lt2"/>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a:solidFill>
                <a:schemeClr val="lt2"/>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lt2"/>
              </a:solidFill>
              <a:latin typeface="Montserrat Light"/>
              <a:ea typeface="Montserrat Light"/>
              <a:cs typeface="Montserrat Light"/>
              <a:sym typeface="Montserrat Light"/>
            </a:endParaRPr>
          </a:p>
          <a:p>
            <a:pPr indent="0" lvl="0" marL="0" rtl="0" algn="l">
              <a:spcBef>
                <a:spcPts val="0"/>
              </a:spcBef>
              <a:spcAft>
                <a:spcPts val="0"/>
              </a:spcAft>
              <a:buNone/>
            </a:pPr>
            <a:r>
              <a:rPr lang="ca">
                <a:solidFill>
                  <a:schemeClr val="lt2"/>
                </a:solidFill>
                <a:latin typeface="Montserrat Light"/>
                <a:ea typeface="Montserrat Light"/>
                <a:cs typeface="Montserrat Light"/>
                <a:sym typeface="Montserrat Light"/>
              </a:rPr>
              <a:t>Doesn’t learn for any combination of parameters or epochs.</a:t>
            </a:r>
            <a:endParaRPr>
              <a:solidFill>
                <a:schemeClr val="lt2"/>
              </a:solidFill>
              <a:latin typeface="Montserrat Light"/>
              <a:ea typeface="Montserrat Light"/>
              <a:cs typeface="Montserrat Light"/>
              <a:sym typeface="Montserrat Light"/>
            </a:endParaRPr>
          </a:p>
          <a:p>
            <a:pPr indent="0" lvl="0" marL="0" rtl="0" algn="l">
              <a:spcBef>
                <a:spcPts val="0"/>
              </a:spcBef>
              <a:spcAft>
                <a:spcPts val="0"/>
              </a:spcAft>
              <a:buNone/>
            </a:pPr>
            <a:r>
              <a:rPr lang="ca">
                <a:solidFill>
                  <a:schemeClr val="lt2"/>
                </a:solidFill>
                <a:latin typeface="Montserrat Light"/>
                <a:ea typeface="Montserrat Light"/>
                <a:cs typeface="Montserrat Light"/>
                <a:sym typeface="Montserrat Light"/>
              </a:rPr>
              <a:t>We tried until 200 epochs.</a:t>
            </a:r>
            <a:endParaRPr>
              <a:solidFill>
                <a:schemeClr val="lt2"/>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lt2"/>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lt2"/>
              </a:solidFill>
              <a:latin typeface="Montserrat Light"/>
              <a:ea typeface="Montserrat Light"/>
              <a:cs typeface="Montserrat Light"/>
              <a:sym typeface="Montserrat Light"/>
            </a:endParaRPr>
          </a:p>
          <a:p>
            <a:pPr indent="0" lvl="0" marL="0" rtl="0" algn="l">
              <a:spcBef>
                <a:spcPts val="0"/>
              </a:spcBef>
              <a:spcAft>
                <a:spcPts val="0"/>
              </a:spcAft>
              <a:buNone/>
            </a:pPr>
            <a:r>
              <a:rPr lang="ca">
                <a:solidFill>
                  <a:schemeClr val="lt2"/>
                </a:solidFill>
                <a:latin typeface="Montserrat Light"/>
                <a:ea typeface="Montserrat Light"/>
                <a:cs typeface="Montserrat Light"/>
                <a:sym typeface="Montserrat Light"/>
              </a:rPr>
              <a:t>Probably because of the size of the training dataset.</a:t>
            </a:r>
            <a:endParaRPr>
              <a:solidFill>
                <a:schemeClr val="lt2"/>
              </a:solidFill>
              <a:latin typeface="Montserrat Light"/>
              <a:ea typeface="Montserrat Light"/>
              <a:cs typeface="Montserrat Light"/>
              <a:sym typeface="Montserrat Light"/>
            </a:endParaRPr>
          </a:p>
        </p:txBody>
      </p:sp>
      <p:pic>
        <p:nvPicPr>
          <p:cNvPr id="133" name="Google Shape;133;p23"/>
          <p:cNvPicPr preferRelativeResize="0"/>
          <p:nvPr/>
        </p:nvPicPr>
        <p:blipFill>
          <a:blip r:embed="rId3">
            <a:alphaModFix/>
          </a:blip>
          <a:stretch>
            <a:fillRect/>
          </a:stretch>
        </p:blipFill>
        <p:spPr>
          <a:xfrm>
            <a:off x="6233425" y="2126100"/>
            <a:ext cx="2384950" cy="2384950"/>
          </a:xfrm>
          <a:prstGeom prst="rect">
            <a:avLst/>
          </a:prstGeom>
          <a:noFill/>
          <a:ln>
            <a:noFill/>
          </a:ln>
        </p:spPr>
      </p:pic>
      <p:sp>
        <p:nvSpPr>
          <p:cNvPr id="134" name="Google Shape;134;p23"/>
          <p:cNvSpPr txBox="1"/>
          <p:nvPr/>
        </p:nvSpPr>
        <p:spPr>
          <a:xfrm>
            <a:off x="871775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5</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nvSpPr>
        <p:spPr>
          <a:xfrm>
            <a:off x="1333600" y="109450"/>
            <a:ext cx="6459000" cy="943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ca" sz="5800" u="sng">
                <a:solidFill>
                  <a:schemeClr val="accent3"/>
                </a:solidFill>
                <a:latin typeface="DM Serif Display"/>
                <a:ea typeface="DM Serif Display"/>
                <a:cs typeface="DM Serif Display"/>
                <a:sym typeface="DM Serif Display"/>
              </a:rPr>
              <a:t>Steps taken before</a:t>
            </a:r>
            <a:endParaRPr>
              <a:latin typeface="Montserrat Light"/>
              <a:ea typeface="Montserrat Light"/>
              <a:cs typeface="Montserrat Light"/>
              <a:sym typeface="Montserrat Light"/>
            </a:endParaRPr>
          </a:p>
        </p:txBody>
      </p:sp>
      <p:sp>
        <p:nvSpPr>
          <p:cNvPr id="140" name="Google Shape;140;p24"/>
          <p:cNvSpPr txBox="1"/>
          <p:nvPr/>
        </p:nvSpPr>
        <p:spPr>
          <a:xfrm>
            <a:off x="426450" y="1225225"/>
            <a:ext cx="7892100" cy="30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lang="ca" sz="1300" u="sng">
                <a:solidFill>
                  <a:schemeClr val="lt1"/>
                </a:solidFill>
                <a:latin typeface="Montserrat Light"/>
                <a:ea typeface="Montserrat Light"/>
                <a:cs typeface="Montserrat Light"/>
                <a:sym typeface="Montserrat Light"/>
              </a:rPr>
              <a:t>Things to mention:</a:t>
            </a:r>
            <a:endParaRPr sz="1300" u="sng">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ca" sz="1300">
                <a:solidFill>
                  <a:schemeClr val="lt1"/>
                </a:solidFill>
                <a:latin typeface="Montserrat Light"/>
                <a:ea typeface="Montserrat Light"/>
                <a:cs typeface="Montserrat Light"/>
                <a:sym typeface="Montserrat Light"/>
              </a:rPr>
              <a:t>-If we use the pin_memory=true we overload the memory of the graph with large datasets and it does not allow to continue the execution.</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ca" sz="1300">
                <a:solidFill>
                  <a:schemeClr val="lt1"/>
                </a:solidFill>
                <a:latin typeface="Montserrat Light"/>
                <a:ea typeface="Montserrat Light"/>
                <a:cs typeface="Montserrat Light"/>
                <a:sym typeface="Montserrat Light"/>
              </a:rPr>
              <a:t>-resnet152 It takes 3 weeks to train an epoch due to its number of parameters.</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ca" sz="1300">
                <a:solidFill>
                  <a:schemeClr val="lt1"/>
                </a:solidFill>
                <a:latin typeface="Montserrat Light"/>
                <a:ea typeface="Montserrat Light"/>
                <a:cs typeface="Montserrat Light"/>
                <a:sym typeface="Montserrat Light"/>
              </a:rPr>
              <a:t>-resnet18 </a:t>
            </a:r>
            <a:r>
              <a:rPr lang="ca" sz="1300">
                <a:solidFill>
                  <a:schemeClr val="lt1"/>
                </a:solidFill>
                <a:latin typeface="Montserrat Light"/>
                <a:ea typeface="Montserrat Light"/>
                <a:cs typeface="Montserrat Light"/>
                <a:sym typeface="Montserrat Light"/>
              </a:rPr>
              <a:t>It a large time to train an epoch due to its number of parameters.</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ca" sz="1300">
                <a:solidFill>
                  <a:schemeClr val="lt1"/>
                </a:solidFill>
                <a:latin typeface="Montserrat Light"/>
                <a:ea typeface="Montserrat Light"/>
                <a:cs typeface="Montserrat Light"/>
                <a:sym typeface="Montserrat Light"/>
              </a:rPr>
              <a:t>-resnet101 need a Linear(1000, 5)  wich 5 means the number of classes</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ca" sz="1300">
                <a:solidFill>
                  <a:schemeClr val="lt1"/>
                </a:solidFill>
                <a:latin typeface="Montserrat Light"/>
                <a:ea typeface="Montserrat Light"/>
                <a:cs typeface="Montserrat Light"/>
                <a:sym typeface="Montserrat Light"/>
              </a:rPr>
              <a:t>-Vgg11 need in the classifier a  Linear(4096, 5) and 132 M parameters. So much slow vs resnet 101.</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3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b="1" sz="1100"/>
          </a:p>
        </p:txBody>
      </p:sp>
      <p:sp>
        <p:nvSpPr>
          <p:cNvPr id="141" name="Google Shape;141;p24"/>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6</a:t>
            </a:r>
            <a:endParaRPr>
              <a:solidFill>
                <a:schemeClr val="lt1"/>
              </a:solidFill>
              <a:latin typeface="Montserrat Light"/>
              <a:ea typeface="Montserrat Light"/>
              <a:cs typeface="Montserrat Light"/>
              <a:sym typeface="Montserrat Light"/>
            </a:endParaRPr>
          </a:p>
        </p:txBody>
      </p:sp>
      <p:pic>
        <p:nvPicPr>
          <p:cNvPr id="142" name="Google Shape;142;p24"/>
          <p:cNvPicPr preferRelativeResize="0"/>
          <p:nvPr/>
        </p:nvPicPr>
        <p:blipFill rotWithShape="1">
          <a:blip r:embed="rId3">
            <a:alphaModFix/>
          </a:blip>
          <a:srcRect b="15340" l="0" r="0" t="0"/>
          <a:stretch/>
        </p:blipFill>
        <p:spPr>
          <a:xfrm>
            <a:off x="5454450" y="4109725"/>
            <a:ext cx="2143125" cy="9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idx="4294967295" type="ctrTitle"/>
          </p:nvPr>
        </p:nvSpPr>
        <p:spPr>
          <a:xfrm>
            <a:off x="378925" y="76200"/>
            <a:ext cx="8520600" cy="771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ca" sz="4000">
                <a:solidFill>
                  <a:schemeClr val="accent3"/>
                </a:solidFill>
              </a:rPr>
              <a:t>3-Results in models tested</a:t>
            </a:r>
            <a:r>
              <a:rPr b="1" lang="ca" sz="4000">
                <a:solidFill>
                  <a:schemeClr val="accent3"/>
                </a:solidFill>
              </a:rPr>
              <a:t>(</a:t>
            </a:r>
            <a:r>
              <a:rPr b="1" lang="ca" sz="4000">
                <a:solidFill>
                  <a:schemeClr val="accent3"/>
                </a:solidFill>
              </a:rPr>
              <a:t>chosen</a:t>
            </a:r>
            <a:r>
              <a:rPr b="1" lang="ca" sz="4000">
                <a:solidFill>
                  <a:schemeClr val="accent3"/>
                </a:solidFill>
              </a:rPr>
              <a:t>)</a:t>
            </a:r>
            <a:endParaRPr b="1" sz="4000">
              <a:solidFill>
                <a:schemeClr val="accent3"/>
              </a:solidFill>
            </a:endParaRPr>
          </a:p>
        </p:txBody>
      </p:sp>
      <p:sp>
        <p:nvSpPr>
          <p:cNvPr id="148" name="Google Shape;148;p25"/>
          <p:cNvSpPr txBox="1"/>
          <p:nvPr>
            <p:ph idx="4294967295" type="ctrTitle"/>
          </p:nvPr>
        </p:nvSpPr>
        <p:spPr>
          <a:xfrm>
            <a:off x="1496125" y="1161475"/>
            <a:ext cx="1991100" cy="64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ca" sz="2500" u="sng">
                <a:solidFill>
                  <a:schemeClr val="accent3"/>
                </a:solidFill>
              </a:rPr>
              <a:t>From scratch</a:t>
            </a:r>
            <a:endParaRPr sz="2500" u="sng">
              <a:solidFill>
                <a:schemeClr val="accent3"/>
              </a:solidFill>
            </a:endParaRPr>
          </a:p>
        </p:txBody>
      </p:sp>
      <p:sp>
        <p:nvSpPr>
          <p:cNvPr id="149" name="Google Shape;149;p25"/>
          <p:cNvSpPr txBox="1"/>
          <p:nvPr>
            <p:ph idx="4294967295" type="ctrTitle"/>
          </p:nvPr>
        </p:nvSpPr>
        <p:spPr>
          <a:xfrm>
            <a:off x="6424800" y="1161475"/>
            <a:ext cx="2586900" cy="64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ca" sz="2600" u="sng">
                <a:solidFill>
                  <a:schemeClr val="accent3"/>
                </a:solidFill>
              </a:rPr>
              <a:t>Download an trained</a:t>
            </a:r>
            <a:r>
              <a:rPr lang="ca" sz="2600" u="sng">
                <a:solidFill>
                  <a:schemeClr val="accent3"/>
                </a:solidFill>
              </a:rPr>
              <a:t> Model</a:t>
            </a:r>
            <a:endParaRPr sz="2600" u="sng">
              <a:solidFill>
                <a:schemeClr val="accent3"/>
              </a:solidFill>
            </a:endParaRPr>
          </a:p>
        </p:txBody>
      </p:sp>
      <p:sp>
        <p:nvSpPr>
          <p:cNvPr id="150" name="Google Shape;150;p25"/>
          <p:cNvSpPr txBox="1"/>
          <p:nvPr/>
        </p:nvSpPr>
        <p:spPr>
          <a:xfrm>
            <a:off x="1567225" y="19251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55%</a:t>
            </a:r>
            <a:endParaRPr>
              <a:latin typeface="Montserrat Light"/>
              <a:ea typeface="Montserrat Light"/>
              <a:cs typeface="Montserrat Light"/>
              <a:sym typeface="Montserrat Light"/>
            </a:endParaRPr>
          </a:p>
        </p:txBody>
      </p:sp>
      <p:sp>
        <p:nvSpPr>
          <p:cNvPr id="151" name="Google Shape;151;p25"/>
          <p:cNvSpPr txBox="1"/>
          <p:nvPr/>
        </p:nvSpPr>
        <p:spPr>
          <a:xfrm>
            <a:off x="117775" y="1362050"/>
            <a:ext cx="16641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500" u="sng">
                <a:solidFill>
                  <a:schemeClr val="accent3"/>
                </a:solidFill>
                <a:latin typeface="DM Serif Display"/>
                <a:ea typeface="DM Serif Display"/>
                <a:cs typeface="DM Serif Display"/>
                <a:sym typeface="DM Serif Display"/>
              </a:rPr>
              <a:t>Model</a:t>
            </a:r>
            <a:endParaRPr sz="2500" u="sng">
              <a:solidFill>
                <a:schemeClr val="accent3"/>
              </a:solidFill>
              <a:latin typeface="DM Serif Display"/>
              <a:ea typeface="DM Serif Display"/>
              <a:cs typeface="DM Serif Display"/>
              <a:sym typeface="DM Serif Display"/>
            </a:endParaRPr>
          </a:p>
        </p:txBody>
      </p:sp>
      <p:sp>
        <p:nvSpPr>
          <p:cNvPr id="152" name="Google Shape;152;p25"/>
          <p:cNvSpPr txBox="1"/>
          <p:nvPr/>
        </p:nvSpPr>
        <p:spPr>
          <a:xfrm>
            <a:off x="117775" y="1925150"/>
            <a:ext cx="10674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Resnet101</a:t>
            </a:r>
            <a:endParaRPr>
              <a:latin typeface="Montserrat Light"/>
              <a:ea typeface="Montserrat Light"/>
              <a:cs typeface="Montserrat Light"/>
              <a:sym typeface="Montserrat Light"/>
            </a:endParaRPr>
          </a:p>
        </p:txBody>
      </p:sp>
      <p:sp>
        <p:nvSpPr>
          <p:cNvPr id="153" name="Google Shape;153;p25"/>
          <p:cNvSpPr txBox="1"/>
          <p:nvPr>
            <p:ph idx="4294967295" type="ctrTitle"/>
          </p:nvPr>
        </p:nvSpPr>
        <p:spPr>
          <a:xfrm>
            <a:off x="3560563" y="1161475"/>
            <a:ext cx="2790900" cy="64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ca" sz="2500" u="sng">
                <a:solidFill>
                  <a:schemeClr val="accent3"/>
                </a:solidFill>
              </a:rPr>
              <a:t>Download no train</a:t>
            </a:r>
            <a:endParaRPr sz="2500" u="sng">
              <a:solidFill>
                <a:schemeClr val="accent3"/>
              </a:solidFill>
            </a:endParaRPr>
          </a:p>
        </p:txBody>
      </p:sp>
      <p:sp>
        <p:nvSpPr>
          <p:cNvPr id="154" name="Google Shape;154;p25"/>
          <p:cNvSpPr txBox="1"/>
          <p:nvPr/>
        </p:nvSpPr>
        <p:spPr>
          <a:xfrm>
            <a:off x="117775" y="2354925"/>
            <a:ext cx="1554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squeezenet1_1</a:t>
            </a:r>
            <a:endParaRPr>
              <a:latin typeface="Montserrat Light"/>
              <a:ea typeface="Montserrat Light"/>
              <a:cs typeface="Montserrat Light"/>
              <a:sym typeface="Montserrat Light"/>
            </a:endParaRPr>
          </a:p>
        </p:txBody>
      </p:sp>
      <p:sp>
        <p:nvSpPr>
          <p:cNvPr id="155" name="Google Shape;155;p25"/>
          <p:cNvSpPr txBox="1"/>
          <p:nvPr/>
        </p:nvSpPr>
        <p:spPr>
          <a:xfrm>
            <a:off x="1567225" y="239690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15</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56" name="Google Shape;156;p25"/>
          <p:cNvSpPr txBox="1"/>
          <p:nvPr/>
        </p:nvSpPr>
        <p:spPr>
          <a:xfrm>
            <a:off x="3602600" y="19587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15</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57" name="Google Shape;157;p25"/>
          <p:cNvSpPr txBox="1"/>
          <p:nvPr/>
        </p:nvSpPr>
        <p:spPr>
          <a:xfrm>
            <a:off x="117775" y="2851900"/>
            <a:ext cx="1554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alexnet</a:t>
            </a:r>
            <a:endParaRPr>
              <a:latin typeface="Montserrat Light"/>
              <a:ea typeface="Montserrat Light"/>
              <a:cs typeface="Montserrat Light"/>
              <a:sym typeface="Montserrat Light"/>
            </a:endParaRPr>
          </a:p>
        </p:txBody>
      </p:sp>
      <p:sp>
        <p:nvSpPr>
          <p:cNvPr id="158" name="Google Shape;158;p25"/>
          <p:cNvSpPr txBox="1"/>
          <p:nvPr/>
        </p:nvSpPr>
        <p:spPr>
          <a:xfrm>
            <a:off x="1567225" y="28686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32</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59" name="Google Shape;159;p25"/>
          <p:cNvSpPr txBox="1"/>
          <p:nvPr/>
        </p:nvSpPr>
        <p:spPr>
          <a:xfrm>
            <a:off x="3602600" y="2422125"/>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0%</a:t>
            </a:r>
            <a:endParaRPr>
              <a:latin typeface="Montserrat Light"/>
              <a:ea typeface="Montserrat Light"/>
              <a:cs typeface="Montserrat Light"/>
              <a:sym typeface="Montserrat Light"/>
            </a:endParaRPr>
          </a:p>
        </p:txBody>
      </p:sp>
      <p:sp>
        <p:nvSpPr>
          <p:cNvPr id="160" name="Google Shape;160;p25"/>
          <p:cNvSpPr txBox="1"/>
          <p:nvPr/>
        </p:nvSpPr>
        <p:spPr>
          <a:xfrm>
            <a:off x="3602600" y="288550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0</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61" name="Google Shape;161;p25"/>
          <p:cNvSpPr txBox="1"/>
          <p:nvPr/>
        </p:nvSpPr>
        <p:spPr>
          <a:xfrm>
            <a:off x="172375" y="3348875"/>
            <a:ext cx="1554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VGG11</a:t>
            </a:r>
            <a:endParaRPr>
              <a:latin typeface="Montserrat Light"/>
              <a:ea typeface="Montserrat Light"/>
              <a:cs typeface="Montserrat Light"/>
              <a:sym typeface="Montserrat Light"/>
            </a:endParaRPr>
          </a:p>
        </p:txBody>
      </p:sp>
      <p:sp>
        <p:nvSpPr>
          <p:cNvPr id="162" name="Google Shape;162;p25"/>
          <p:cNvSpPr txBox="1"/>
          <p:nvPr/>
        </p:nvSpPr>
        <p:spPr>
          <a:xfrm>
            <a:off x="1567225" y="334040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45</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63" name="Google Shape;163;p25"/>
          <p:cNvSpPr txBox="1"/>
          <p:nvPr/>
        </p:nvSpPr>
        <p:spPr>
          <a:xfrm>
            <a:off x="6424800" y="19587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98</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64" name="Google Shape;164;p25"/>
          <p:cNvSpPr txBox="1"/>
          <p:nvPr/>
        </p:nvSpPr>
        <p:spPr>
          <a:xfrm>
            <a:off x="6424800" y="2354925"/>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42</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65" name="Google Shape;165;p25"/>
          <p:cNvSpPr txBox="1"/>
          <p:nvPr/>
        </p:nvSpPr>
        <p:spPr>
          <a:xfrm>
            <a:off x="6424800" y="2826163"/>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94</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66" name="Google Shape;166;p25"/>
          <p:cNvSpPr txBox="1"/>
          <p:nvPr/>
        </p:nvSpPr>
        <p:spPr>
          <a:xfrm>
            <a:off x="6424800" y="3297425"/>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96</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67" name="Google Shape;167;p25"/>
          <p:cNvSpPr txBox="1"/>
          <p:nvPr/>
        </p:nvSpPr>
        <p:spPr>
          <a:xfrm>
            <a:off x="3602600" y="3374250"/>
            <a:ext cx="18489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0,05</a:t>
            </a:r>
            <a:r>
              <a:rPr lang="ca">
                <a:solidFill>
                  <a:schemeClr val="lt1"/>
                </a:solidFill>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68" name="Google Shape;168;p25"/>
          <p:cNvSpPr txBox="1"/>
          <p:nvPr/>
        </p:nvSpPr>
        <p:spPr>
          <a:xfrm>
            <a:off x="303325" y="4502500"/>
            <a:ext cx="5109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We decide the final model is Resnet101.</a:t>
            </a:r>
            <a:endParaRPr>
              <a:solidFill>
                <a:schemeClr val="lt1"/>
              </a:solidFill>
              <a:latin typeface="Montserrat Light"/>
              <a:ea typeface="Montserrat Light"/>
              <a:cs typeface="Montserrat Light"/>
              <a:sym typeface="Montserrat Light"/>
            </a:endParaRPr>
          </a:p>
        </p:txBody>
      </p:sp>
      <p:sp>
        <p:nvSpPr>
          <p:cNvPr id="169" name="Google Shape;169;p25"/>
          <p:cNvSpPr txBox="1"/>
          <p:nvPr/>
        </p:nvSpPr>
        <p:spPr>
          <a:xfrm>
            <a:off x="217800" y="3862995"/>
            <a:ext cx="82458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Other versions of the same models have been tried but different amounts of layter (example VGG13) but none with better results than those mentioned in the table.</a:t>
            </a:r>
            <a:endParaRPr>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a:solidFill>
                <a:schemeClr val="lt1"/>
              </a:solidFill>
              <a:latin typeface="Montserrat Light"/>
              <a:ea typeface="Montserrat Light"/>
              <a:cs typeface="Montserrat Light"/>
              <a:sym typeface="Montserrat Light"/>
            </a:endParaRPr>
          </a:p>
        </p:txBody>
      </p:sp>
      <p:sp>
        <p:nvSpPr>
          <p:cNvPr id="170" name="Google Shape;170;p25"/>
          <p:cNvSpPr txBox="1"/>
          <p:nvPr/>
        </p:nvSpPr>
        <p:spPr>
          <a:xfrm>
            <a:off x="508100" y="934950"/>
            <a:ext cx="29079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a:solidFill>
                  <a:schemeClr val="lt1"/>
                </a:solidFill>
                <a:latin typeface="Montserrat"/>
                <a:ea typeface="Montserrat"/>
                <a:cs typeface="Montserrat"/>
                <a:sym typeface="Montserrat"/>
              </a:rPr>
              <a:t>*For 2 clases (cat and dog)*</a:t>
            </a:r>
            <a:endParaRPr b="1">
              <a:solidFill>
                <a:schemeClr val="lt1"/>
              </a:solidFill>
              <a:latin typeface="Montserrat"/>
              <a:ea typeface="Montserrat"/>
              <a:cs typeface="Montserrat"/>
              <a:sym typeface="Montserrat"/>
            </a:endParaRPr>
          </a:p>
        </p:txBody>
      </p:sp>
      <p:sp>
        <p:nvSpPr>
          <p:cNvPr id="171" name="Google Shape;171;p25"/>
          <p:cNvSpPr txBox="1"/>
          <p:nvPr/>
        </p:nvSpPr>
        <p:spPr>
          <a:xfrm>
            <a:off x="8672400" y="4698900"/>
            <a:ext cx="47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lt1"/>
                </a:solidFill>
                <a:latin typeface="Montserrat Light"/>
                <a:ea typeface="Montserrat Light"/>
                <a:cs typeface="Montserrat Light"/>
                <a:sym typeface="Montserrat Light"/>
              </a:rPr>
              <a:t>7</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